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5569" r:id="rId3"/>
    <p:sldId id="5570" r:id="rId4"/>
    <p:sldId id="5580" r:id="rId5"/>
    <p:sldId id="259" r:id="rId6"/>
    <p:sldId id="260" r:id="rId7"/>
    <p:sldId id="5574" r:id="rId8"/>
    <p:sldId id="5575" r:id="rId9"/>
    <p:sldId id="5576" r:id="rId10"/>
    <p:sldId id="5564" r:id="rId11"/>
    <p:sldId id="1454" r:id="rId12"/>
    <p:sldId id="1455" r:id="rId13"/>
    <p:sldId id="5560" r:id="rId14"/>
    <p:sldId id="5561" r:id="rId15"/>
    <p:sldId id="5506" r:id="rId16"/>
    <p:sldId id="5507" r:id="rId17"/>
    <p:sldId id="5554" r:id="rId18"/>
    <p:sldId id="5573" r:id="rId19"/>
    <p:sldId id="5556" r:id="rId20"/>
    <p:sldId id="5565" r:id="rId21"/>
    <p:sldId id="5577" r:id="rId22"/>
    <p:sldId id="5578" r:id="rId23"/>
    <p:sldId id="1456" r:id="rId24"/>
    <p:sldId id="5553" r:id="rId25"/>
    <p:sldId id="55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9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viott, Stephen D.,M.D." initials="WSD" lastIdx="4" clrIdx="0">
    <p:extLst>
      <p:ext uri="{19B8F6BF-5375-455C-9EA6-DF929625EA0E}">
        <p15:presenceInfo xmlns:p15="http://schemas.microsoft.com/office/powerpoint/2012/main" userId="S::swiviott@bwh.harvard.edu::3e64d408-81dc-4b26-99c3-2f630f4cb406" providerId="AD"/>
      </p:ext>
    </p:extLst>
  </p:cmAuthor>
  <p:cmAuthor id="2" name="Sabatine, Marc S.,M.D.,M.P.H." initials="SMS" lastIdx="41" clrIdx="1">
    <p:extLst>
      <p:ext uri="{19B8F6BF-5375-455C-9EA6-DF929625EA0E}">
        <p15:presenceInfo xmlns:p15="http://schemas.microsoft.com/office/powerpoint/2012/main" userId="S-1-5-21-8915387-943144406-1916815836-21864" providerId="AD"/>
      </p:ext>
    </p:extLst>
  </p:cmAuthor>
  <p:cmAuthor id="3" name="Murphy, Sabina" initials="MS" lastIdx="33" clrIdx="2">
    <p:extLst>
      <p:ext uri="{19B8F6BF-5375-455C-9EA6-DF929625EA0E}">
        <p15:presenceInfo xmlns:p15="http://schemas.microsoft.com/office/powerpoint/2012/main" userId="S::smurphy@bwh.harvard.edu::0308a899-1f29-448b-aaf9-7ac3c2bab1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68"/>
    <p:restoredTop sz="86450"/>
  </p:normalViewPr>
  <p:slideViewPr>
    <p:cSldViewPr snapToGrid="0" snapToObjects="1">
      <p:cViewPr varScale="1">
        <p:scale>
          <a:sx n="62" d="100"/>
          <a:sy n="62" d="100"/>
        </p:scale>
        <p:origin x="2004" y="96"/>
      </p:cViewPr>
      <p:guideLst>
        <p:guide orient="horz" pos="2160"/>
        <p:guide pos="49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03191-B79A-D94E-8DF3-A2D6AE9E69C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4BC0C-E22A-B74E-B8EF-D0FFEE2C9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4BC0C-E22A-B74E-B8EF-D0FFEE2C9C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3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A0A57-EB04-FA47-8490-A018BE5FC3D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A7C016-25D8-D84A-B921-C3B9D2C8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4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6608"/>
            <a:ext cx="9144000" cy="12388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A0A57-EB04-FA47-8490-A018BE5FC3D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A7C016-25D8-D84A-B921-C3B9D2C8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3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A0A57-EB04-FA47-8490-A018BE5FC3D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A7C016-25D8-D84A-B921-C3B9D2C8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8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784"/>
            <a:ext cx="9144000" cy="12388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A0A57-EB04-FA47-8490-A018BE5FC3D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A7C016-25D8-D84A-B921-C3B9D2C8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A0A57-EB04-FA47-8490-A018BE5FC3D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A7C016-25D8-D84A-B921-C3B9D2C8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2029"/>
            <a:ext cx="9144000" cy="12388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A0A57-EB04-FA47-8490-A018BE5FC3D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A7C016-25D8-D84A-B921-C3B9D2C8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2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5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A0A57-EB04-FA47-8490-A018BE5FC3D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A7C016-25D8-D84A-B921-C3B9D2C8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7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77"/>
            <a:ext cx="9144000" cy="12388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A0A57-EB04-FA47-8490-A018BE5FC3D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A7C016-25D8-D84A-B921-C3B9D2C8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7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A0A57-EB04-FA47-8490-A018BE5FC3D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A7C016-25D8-D84A-B921-C3B9D2C8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A0A57-EB04-FA47-8490-A018BE5FC3D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A7C016-25D8-D84A-B921-C3B9D2C8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9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A0A57-EB04-FA47-8490-A018BE5FC3D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A7C016-25D8-D84A-B921-C3B9D2C8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9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8713" y="0"/>
            <a:ext cx="6853129" cy="12388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50DDC4-3577-904E-A0D1-184FA746F166}"/>
              </a:ext>
            </a:extLst>
          </p:cNvPr>
          <p:cNvSpPr/>
          <p:nvPr userDrawn="1"/>
        </p:nvSpPr>
        <p:spPr>
          <a:xfrm>
            <a:off x="0" y="1052050"/>
            <a:ext cx="9144000" cy="21139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66000">
                <a:schemeClr val="accent2"/>
              </a:gs>
              <a:gs pos="100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09E2E3-32D6-DF4B-BA11-82270BFBE8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60"/>
            <a:ext cx="1478714" cy="993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5FCFAF-23D5-364C-B06D-0D6C7FF6417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903" y="141631"/>
            <a:ext cx="470035" cy="75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MS_Affiliate_NEW_8.png">
            <a:extLst>
              <a:ext uri="{FF2B5EF4-FFF2-40B4-BE49-F238E27FC236}">
                <a16:creationId xmlns:a16="http://schemas.microsoft.com/office/drawing/2014/main" id="{0574921C-892E-3241-B8E5-D12C105382C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07" y="6517323"/>
            <a:ext cx="1551192" cy="268938"/>
          </a:xfrm>
          <a:prstGeom prst="rect">
            <a:avLst/>
          </a:prstGeom>
        </p:spPr>
      </p:pic>
      <p:pic>
        <p:nvPicPr>
          <p:cNvPr id="12" name="Picture 11" descr="BH_BWH.png">
            <a:extLst>
              <a:ext uri="{FF2B5EF4-FFF2-40B4-BE49-F238E27FC236}">
                <a16:creationId xmlns:a16="http://schemas.microsoft.com/office/drawing/2014/main" id="{FC012827-7EF4-FE45-B688-725FA91508B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" y="6480386"/>
            <a:ext cx="1191834" cy="3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cw43do8XeAhWkg-AKHQFhDvwQjRx6BAgBEAU&amp;url=https://www.thelancet.com/journals/lancet/article/PIIS0140-6736(09)60935-1/abstract&amp;psig=AOvVaw0zpOtTa9MokT3GuhfsL4QO&amp;ust=1541783070049239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F1AC93-2259-C543-AE68-321B7EBD2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59836"/>
            <a:ext cx="7772400" cy="1462502"/>
          </a:xfrm>
        </p:spPr>
        <p:txBody>
          <a:bodyPr>
            <a:normAutofit/>
          </a:bodyPr>
          <a:lstStyle/>
          <a:p>
            <a:r>
              <a:rPr lang="en-US" sz="6600" dirty="0"/>
              <a:t>DECLARE – TIMI 58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9A9C92F-148D-CC43-AC28-D257129DA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34291"/>
            <a:ext cx="6858000" cy="1655762"/>
          </a:xfrm>
        </p:spPr>
        <p:txBody>
          <a:bodyPr/>
          <a:lstStyle/>
          <a:p>
            <a:r>
              <a:rPr lang="en-US" dirty="0"/>
              <a:t>Stephen D. Wiviott, MD </a:t>
            </a:r>
          </a:p>
          <a:p>
            <a:r>
              <a:rPr lang="en-US" dirty="0"/>
              <a:t>for the DECLARE – TIMI 58 Investigators</a:t>
            </a:r>
          </a:p>
          <a:p>
            <a:r>
              <a:rPr lang="en-US" dirty="0"/>
              <a:t>American Heart Association, Scientific Sessions</a:t>
            </a:r>
          </a:p>
          <a:p>
            <a:r>
              <a:rPr lang="en-US" dirty="0"/>
              <a:t>November 10, 2018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35039-8F97-4E3F-B15B-EDF873AA00D0}"/>
              </a:ext>
            </a:extLst>
          </p:cNvPr>
          <p:cNvSpPr txBox="1"/>
          <p:nvPr/>
        </p:nvSpPr>
        <p:spPr>
          <a:xfrm>
            <a:off x="1658319" y="325464"/>
            <a:ext cx="67998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Embargoed Until Saturday Nov. 10, 3:45 pm CT, 4:45 pm ET </a:t>
            </a:r>
          </a:p>
        </p:txBody>
      </p:sp>
    </p:spTree>
    <p:extLst>
      <p:ext uri="{BB962C8B-B14F-4D97-AF65-F5344CB8AC3E}">
        <p14:creationId xmlns:p14="http://schemas.microsoft.com/office/powerpoint/2010/main" val="36121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3"/>
    </mc:Choice>
    <mc:Fallback xmlns="">
      <p:transition spd="slow" advTm="806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6306-1CA3-9E40-A1F1-08EA1507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6784"/>
            <a:ext cx="9144000" cy="1238856"/>
          </a:xfrm>
        </p:spPr>
        <p:txBody>
          <a:bodyPr/>
          <a:lstStyle/>
          <a:p>
            <a:r>
              <a:rPr lang="en-US" dirty="0"/>
              <a:t>Follow-up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DA99D00A-BCCF-9B4B-B657-9E099B8B1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433" y="1322054"/>
            <a:ext cx="4633913" cy="646331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cs typeface="Arial" charset="0"/>
              </a:rPr>
              <a:t>Randomized17,160 patients</a:t>
            </a:r>
          </a:p>
          <a:p>
            <a:pPr algn="ctr"/>
            <a:r>
              <a:rPr lang="en-US" sz="1050" dirty="0">
                <a:latin typeface="Arial" pitchFamily="34" charset="0"/>
                <a:cs typeface="Arial" pitchFamily="34" charset="0"/>
              </a:rPr>
              <a:t>Established ASCVD (6,974), MRF (10,186)</a:t>
            </a:r>
            <a:r>
              <a:rPr lang="en-US" dirty="0">
                <a:cs typeface="Arial" charset="0"/>
              </a:rPr>
              <a:t> 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73DFDE9F-11BE-A64F-A537-06DC84648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817" y="2354356"/>
            <a:ext cx="1645920" cy="646331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cs typeface="Arial" charset="0"/>
              </a:rPr>
              <a:t>Dapagliflozin</a:t>
            </a:r>
            <a:br>
              <a:rPr lang="en-US" b="1" dirty="0">
                <a:solidFill>
                  <a:srgbClr val="FFFFFF"/>
                </a:solidFill>
                <a:cs typeface="Arial" charset="0"/>
              </a:rPr>
            </a:br>
            <a:r>
              <a:rPr lang="en-US" b="1" dirty="0">
                <a:solidFill>
                  <a:srgbClr val="FFFFFF"/>
                </a:solidFill>
                <a:cs typeface="Arial" charset="0"/>
              </a:rPr>
              <a:t>(N=8582)</a:t>
            </a:r>
          </a:p>
        </p:txBody>
      </p:sp>
      <p:cxnSp>
        <p:nvCxnSpPr>
          <p:cNvPr id="27" name="AutoShape 8">
            <a:extLst>
              <a:ext uri="{FF2B5EF4-FFF2-40B4-BE49-F238E27FC236}">
                <a16:creationId xmlns:a16="http://schemas.microsoft.com/office/drawing/2014/main" id="{2DA5AFE8-9010-6C48-A538-1E193188DAF9}"/>
              </a:ext>
            </a:extLst>
          </p:cNvPr>
          <p:cNvCxnSpPr>
            <a:cxnSpLocks noChangeShapeType="1"/>
            <a:endCxn id="26" idx="0"/>
          </p:cNvCxnSpPr>
          <p:nvPr/>
        </p:nvCxnSpPr>
        <p:spPr bwMode="auto">
          <a:xfrm rot="5400000">
            <a:off x="4885215" y="1660180"/>
            <a:ext cx="374739" cy="101361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8" name="Text Box 5">
            <a:extLst>
              <a:ext uri="{FF2B5EF4-FFF2-40B4-BE49-F238E27FC236}">
                <a16:creationId xmlns:a16="http://schemas.microsoft.com/office/drawing/2014/main" id="{E8F1BFC2-B73D-F648-B6C6-4740FD9E9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8630" y="2354356"/>
            <a:ext cx="1645920" cy="646331"/>
          </a:xfrm>
          <a:prstGeom prst="rect">
            <a:avLst/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cs typeface="Arial" charset="0"/>
              </a:rPr>
              <a:t>Placebo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cs typeface="Arial" charset="0"/>
              </a:rPr>
              <a:t>(N=8578)</a:t>
            </a:r>
          </a:p>
        </p:txBody>
      </p:sp>
      <p:cxnSp>
        <p:nvCxnSpPr>
          <p:cNvPr id="29" name="AutoShape 9">
            <a:extLst>
              <a:ext uri="{FF2B5EF4-FFF2-40B4-BE49-F238E27FC236}">
                <a16:creationId xmlns:a16="http://schemas.microsoft.com/office/drawing/2014/main" id="{D78918E7-1433-9843-9106-72461EC1A472}"/>
              </a:ext>
            </a:extLst>
          </p:cNvPr>
          <p:cNvCxnSpPr>
            <a:cxnSpLocks noChangeShapeType="1"/>
            <a:stCxn id="28" idx="2"/>
          </p:cNvCxnSpPr>
          <p:nvPr/>
        </p:nvCxnSpPr>
        <p:spPr bwMode="auto">
          <a:xfrm>
            <a:off x="6621590" y="3000687"/>
            <a:ext cx="0" cy="160023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A2374EA-D751-F147-A148-244A81151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84652"/>
              </p:ext>
            </p:extLst>
          </p:nvPr>
        </p:nvGraphicFramePr>
        <p:xfrm>
          <a:off x="1373187" y="4595837"/>
          <a:ext cx="6400802" cy="154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40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cs typeface="Arial" charset="0"/>
                        </a:rPr>
                        <a:t>Premature perm.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cs typeface="Arial" charset="0"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cs typeface="Arial" charset="0"/>
                        </a:rPr>
                        <a:t>drug discontinuation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5.2%/yr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6.2%/yr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7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Withdrew consent</a:t>
                      </a:r>
                    </a:p>
                  </a:txBody>
                  <a:tcPr marL="0" marR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0.28%/yr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0.37%/yr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7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Lost to follow-up</a:t>
                      </a:r>
                    </a:p>
                  </a:txBody>
                  <a:tcPr marL="0" marR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12 patients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18 patients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1" name="AutoShape 9">
            <a:extLst>
              <a:ext uri="{FF2B5EF4-FFF2-40B4-BE49-F238E27FC236}">
                <a16:creationId xmlns:a16="http://schemas.microsoft.com/office/drawing/2014/main" id="{1D08EC46-E689-6644-AE26-4FFF132B70A9}"/>
              </a:ext>
            </a:extLst>
          </p:cNvPr>
          <p:cNvCxnSpPr>
            <a:cxnSpLocks noChangeShapeType="1"/>
            <a:stCxn id="26" idx="2"/>
          </p:cNvCxnSpPr>
          <p:nvPr/>
        </p:nvCxnSpPr>
        <p:spPr bwMode="auto">
          <a:xfrm>
            <a:off x="4565777" y="3000687"/>
            <a:ext cx="0" cy="160023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Text Box 3">
            <a:extLst>
              <a:ext uri="{FF2B5EF4-FFF2-40B4-BE49-F238E27FC236}">
                <a16:creationId xmlns:a16="http://schemas.microsoft.com/office/drawing/2014/main" id="{20ECB996-F3E6-7B40-816B-A554B9E3C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083" y="3206704"/>
            <a:ext cx="4633914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cs typeface="Arial" charset="0"/>
              </a:rPr>
              <a:t>Follow-up median 4.2 (IQR 3.9-4.4)</a:t>
            </a:r>
          </a:p>
        </p:txBody>
      </p:sp>
      <p:cxnSp>
        <p:nvCxnSpPr>
          <p:cNvPr id="33" name="AutoShape 8">
            <a:extLst>
              <a:ext uri="{FF2B5EF4-FFF2-40B4-BE49-F238E27FC236}">
                <a16:creationId xmlns:a16="http://schemas.microsoft.com/office/drawing/2014/main" id="{6CDD3B3E-0DBC-1743-967A-A4F395050556}"/>
              </a:ext>
            </a:extLst>
          </p:cNvPr>
          <p:cNvCxnSpPr>
            <a:cxnSpLocks noChangeShapeType="1"/>
            <a:endCxn id="28" idx="0"/>
          </p:cNvCxnSpPr>
          <p:nvPr/>
        </p:nvCxnSpPr>
        <p:spPr bwMode="auto">
          <a:xfrm rot="16200000" flipH="1">
            <a:off x="5913121" y="1645886"/>
            <a:ext cx="374739" cy="104220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4" name="Text Box 3">
            <a:extLst>
              <a:ext uri="{FF2B5EF4-FFF2-40B4-BE49-F238E27FC236}">
                <a16:creationId xmlns:a16="http://schemas.microsoft.com/office/drawing/2014/main" id="{8A058CA7-4ABA-8840-BE40-208583D44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083" y="3776065"/>
            <a:ext cx="4633914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cs typeface="Arial" charset="0"/>
              </a:rPr>
              <a:t>1559 patients experienced MACE </a:t>
            </a:r>
          </a:p>
          <a:p>
            <a:pPr algn="ctr"/>
            <a:r>
              <a:rPr lang="en-US" dirty="0">
                <a:cs typeface="Arial" charset="0"/>
              </a:rPr>
              <a:t>913 experienced CVD/HHF</a:t>
            </a:r>
          </a:p>
        </p:txBody>
      </p:sp>
    </p:spTree>
    <p:extLst>
      <p:ext uri="{BB962C8B-B14F-4D97-AF65-F5344CB8AC3E}">
        <p14:creationId xmlns:p14="http://schemas.microsoft.com/office/powerpoint/2010/main" val="199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36"/>
    </mc:Choice>
    <mc:Fallback xmlns="">
      <p:transition spd="slow" advTm="3623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9F8E1-2B1A-2740-81AF-9283B63A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F50C30B1-215B-9948-96CE-920D7ACC8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293768"/>
              </p:ext>
            </p:extLst>
          </p:nvPr>
        </p:nvGraphicFramePr>
        <p:xfrm>
          <a:off x="447278" y="1355053"/>
          <a:ext cx="8040738" cy="4639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6041">
                  <a:extLst>
                    <a:ext uri="{9D8B030D-6E8A-4147-A177-3AD203B41FA5}">
                      <a16:colId xmlns:a16="http://schemas.microsoft.com/office/drawing/2014/main" val="2169148493"/>
                    </a:ext>
                  </a:extLst>
                </a:gridCol>
                <a:gridCol w="4734697">
                  <a:extLst>
                    <a:ext uri="{9D8B030D-6E8A-4147-A177-3AD203B41FA5}">
                      <a16:colId xmlns:a16="http://schemas.microsoft.com/office/drawing/2014/main" val="3181030102"/>
                    </a:ext>
                  </a:extLst>
                </a:gridCol>
              </a:tblGrid>
              <a:tr h="507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 </a:t>
                      </a:r>
                      <a:endParaRPr lang="de-DE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Full Trial Cohort</a:t>
                      </a:r>
                      <a:endParaRPr lang="de-DE" sz="2000" b="1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N = 17160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extLst>
                  <a:ext uri="{0D108BD9-81ED-4DB2-BD59-A6C34878D82A}">
                    <a16:rowId xmlns:a16="http://schemas.microsoft.com/office/drawing/2014/main" val="2762398436"/>
                  </a:ext>
                </a:extLst>
              </a:tr>
              <a:tr h="245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Age , Mean (SD)</a:t>
                      </a:r>
                      <a:endParaRPr lang="de-DE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64 (7)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extLst>
                  <a:ext uri="{0D108BD9-81ED-4DB2-BD59-A6C34878D82A}">
                    <a16:rowId xmlns:a16="http://schemas.microsoft.com/office/drawing/2014/main" val="2664698730"/>
                  </a:ext>
                </a:extLst>
              </a:tr>
              <a:tr h="245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Female Sex (%)</a:t>
                      </a:r>
                      <a:endParaRPr lang="de-DE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37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extLst>
                  <a:ext uri="{0D108BD9-81ED-4DB2-BD59-A6C34878D82A}">
                    <a16:rowId xmlns:a16="http://schemas.microsoft.com/office/drawing/2014/main" val="3946192583"/>
                  </a:ext>
                </a:extLst>
              </a:tr>
              <a:tr h="245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BMI, Mean (SD)</a:t>
                      </a:r>
                      <a:endParaRPr lang="de-DE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32 (6)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extLst>
                  <a:ext uri="{0D108BD9-81ED-4DB2-BD59-A6C34878D82A}">
                    <a16:rowId xmlns:a16="http://schemas.microsoft.com/office/drawing/2014/main" val="977996029"/>
                  </a:ext>
                </a:extLst>
              </a:tr>
              <a:tr h="245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Duration of T2DM, Median (IQR)</a:t>
                      </a:r>
                      <a:endParaRPr lang="de-DE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11 (6, 16)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extLst>
                  <a:ext uri="{0D108BD9-81ED-4DB2-BD59-A6C34878D82A}">
                    <a16:rowId xmlns:a16="http://schemas.microsoft.com/office/drawing/2014/main" val="1527258054"/>
                  </a:ext>
                </a:extLst>
              </a:tr>
              <a:tr h="245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HbA1c, Mean (SD)</a:t>
                      </a:r>
                      <a:endParaRPr lang="de-DE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8.3 (1.2)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extLst>
                  <a:ext uri="{0D108BD9-81ED-4DB2-BD59-A6C34878D82A}">
                    <a16:rowId xmlns:a16="http://schemas.microsoft.com/office/drawing/2014/main" val="4068357042"/>
                  </a:ext>
                </a:extLst>
              </a:tr>
              <a:tr h="245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eGFR (CKD-EPI), Mean (SD)</a:t>
                      </a:r>
                      <a:endParaRPr lang="de-DE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85 (16)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extLst>
                  <a:ext uri="{0D108BD9-81ED-4DB2-BD59-A6C34878D82A}">
                    <a16:rowId xmlns:a16="http://schemas.microsoft.com/office/drawing/2014/main" val="924315173"/>
                  </a:ext>
                </a:extLst>
              </a:tr>
              <a:tr h="316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Region (%): North America</a:t>
                      </a:r>
                      <a:endParaRPr lang="de-DE" sz="16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907" marR="46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32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907" marR="46907" marT="0" marB="0"/>
                </a:tc>
                <a:extLst>
                  <a:ext uri="{0D108BD9-81ED-4DB2-BD59-A6C34878D82A}">
                    <a16:rowId xmlns:a16="http://schemas.microsoft.com/office/drawing/2014/main" val="2121973589"/>
                  </a:ext>
                </a:extLst>
              </a:tr>
              <a:tr h="316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Europe</a:t>
                      </a:r>
                      <a:endParaRPr lang="de-DE" sz="16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907" marR="46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44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907" marR="46907" marT="0" marB="0"/>
                </a:tc>
                <a:extLst>
                  <a:ext uri="{0D108BD9-81ED-4DB2-BD59-A6C34878D82A}">
                    <a16:rowId xmlns:a16="http://schemas.microsoft.com/office/drawing/2014/main" val="3163778476"/>
                  </a:ext>
                </a:extLst>
              </a:tr>
              <a:tr h="316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Latin America</a:t>
                      </a:r>
                      <a:endParaRPr lang="de-DE" sz="16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907" marR="46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11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907" marR="46907" marT="0" marB="0"/>
                </a:tc>
                <a:extLst>
                  <a:ext uri="{0D108BD9-81ED-4DB2-BD59-A6C34878D82A}">
                    <a16:rowId xmlns:a16="http://schemas.microsoft.com/office/drawing/2014/main" val="3842999265"/>
                  </a:ext>
                </a:extLst>
              </a:tr>
              <a:tr h="316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Asia Pacific</a:t>
                      </a:r>
                      <a:endParaRPr lang="de-DE" sz="16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907" marR="46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13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907" marR="46907" marT="0" marB="0"/>
                </a:tc>
                <a:extLst>
                  <a:ext uri="{0D108BD9-81ED-4DB2-BD59-A6C34878D82A}">
                    <a16:rowId xmlns:a16="http://schemas.microsoft.com/office/drawing/2014/main" val="3216575132"/>
                  </a:ext>
                </a:extLst>
              </a:tr>
              <a:tr h="316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Established CV Disease (%)</a:t>
                      </a:r>
                      <a:endParaRPr lang="de-DE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41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extLst>
                  <a:ext uri="{0D108BD9-81ED-4DB2-BD59-A6C34878D82A}">
                    <a16:rowId xmlns:a16="http://schemas.microsoft.com/office/drawing/2014/main" val="1011802017"/>
                  </a:ext>
                </a:extLst>
              </a:tr>
              <a:tr h="316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History of Heart Failure (%)</a:t>
                      </a:r>
                      <a:endParaRPr lang="de-DE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10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extLst>
                  <a:ext uri="{0D108BD9-81ED-4DB2-BD59-A6C34878D82A}">
                    <a16:rowId xmlns:a16="http://schemas.microsoft.com/office/drawing/2014/main" val="121775783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383EF69-817E-2549-AF4F-470118C1A8C2}"/>
              </a:ext>
            </a:extLst>
          </p:cNvPr>
          <p:cNvSpPr/>
          <p:nvPr/>
        </p:nvSpPr>
        <p:spPr>
          <a:xfrm>
            <a:off x="3911055" y="6217852"/>
            <a:ext cx="43904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P=NS for all between treatment arm comparisons</a:t>
            </a:r>
            <a:endParaRPr lang="de-DE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79"/>
    </mc:Choice>
    <mc:Fallback xmlns="">
      <p:transition spd="slow" advTm="3277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0E7C-873E-C241-97DF-C9E40583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6784"/>
            <a:ext cx="9144000" cy="1238856"/>
          </a:xfrm>
        </p:spPr>
        <p:txBody>
          <a:bodyPr/>
          <a:lstStyle/>
          <a:p>
            <a:r>
              <a:rPr lang="en-US" dirty="0"/>
              <a:t>Baseline Characteristics:</a:t>
            </a:r>
            <a:br>
              <a:rPr lang="en-US" dirty="0"/>
            </a:br>
            <a:r>
              <a:rPr lang="en-US" dirty="0"/>
              <a:t>Medication Use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2BA5352A-2EBA-EE49-8E50-8FAF722AA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216976"/>
              </p:ext>
            </p:extLst>
          </p:nvPr>
        </p:nvGraphicFramePr>
        <p:xfrm>
          <a:off x="112135" y="1525946"/>
          <a:ext cx="8425578" cy="4323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0503">
                  <a:extLst>
                    <a:ext uri="{9D8B030D-6E8A-4147-A177-3AD203B41FA5}">
                      <a16:colId xmlns:a16="http://schemas.microsoft.com/office/drawing/2014/main" val="2169148493"/>
                    </a:ext>
                  </a:extLst>
                </a:gridCol>
                <a:gridCol w="4565075">
                  <a:extLst>
                    <a:ext uri="{9D8B030D-6E8A-4147-A177-3AD203B41FA5}">
                      <a16:colId xmlns:a16="http://schemas.microsoft.com/office/drawing/2014/main" val="3181030102"/>
                    </a:ext>
                  </a:extLst>
                </a:gridCol>
              </a:tblGrid>
              <a:tr h="36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de-DE" sz="2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Full Trial Cohort</a:t>
                      </a:r>
                      <a:endParaRPr lang="de-DE" sz="2000" b="1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N = 17160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 anchor="ctr"/>
                </a:tc>
                <a:extLst>
                  <a:ext uri="{0D108BD9-81ED-4DB2-BD59-A6C34878D82A}">
                    <a16:rowId xmlns:a16="http://schemas.microsoft.com/office/drawing/2014/main" val="2762398436"/>
                  </a:ext>
                </a:extLst>
              </a:tr>
              <a:tr h="176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Glucose lowering therapies (%)</a:t>
                      </a:r>
                      <a:endParaRPr lang="de-DE" sz="2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235008016"/>
                  </a:ext>
                </a:extLst>
              </a:tr>
              <a:tr h="201819">
                <a:tc>
                  <a:txBody>
                    <a:bodyPr/>
                    <a:lstStyle/>
                    <a:p>
                      <a:pPr marL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Metformin</a:t>
                      </a:r>
                      <a:endParaRPr lang="de-DE" sz="2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1960654339"/>
                  </a:ext>
                </a:extLst>
              </a:tr>
              <a:tr h="176616">
                <a:tc>
                  <a:txBody>
                    <a:bodyPr/>
                    <a:lstStyle/>
                    <a:p>
                      <a:pPr marL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Insulin</a:t>
                      </a:r>
                      <a:endParaRPr lang="de-DE" sz="2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3432187722"/>
                  </a:ext>
                </a:extLst>
              </a:tr>
              <a:tr h="176616">
                <a:tc>
                  <a:txBody>
                    <a:bodyPr/>
                    <a:lstStyle/>
                    <a:p>
                      <a:pPr marL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Sulfonylurea</a:t>
                      </a:r>
                      <a:endParaRPr lang="de-DE" sz="2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43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747293641"/>
                  </a:ext>
                </a:extLst>
              </a:tr>
              <a:tr h="176616">
                <a:tc>
                  <a:txBody>
                    <a:bodyPr/>
                    <a:lstStyle/>
                    <a:p>
                      <a:pPr marL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DPP4</a:t>
                      </a:r>
                      <a:endParaRPr lang="de-DE" sz="2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17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4002703173"/>
                  </a:ext>
                </a:extLst>
              </a:tr>
              <a:tr h="176616">
                <a:tc>
                  <a:txBody>
                    <a:bodyPr/>
                    <a:lstStyle/>
                    <a:p>
                      <a:pPr marL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GLP-1 RA</a:t>
                      </a:r>
                      <a:endParaRPr lang="de-DE" sz="2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3781456030"/>
                  </a:ext>
                </a:extLst>
              </a:tr>
              <a:tr h="176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Cardiovascular Therapies (%)</a:t>
                      </a:r>
                      <a:endParaRPr lang="de-DE" sz="2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815785805"/>
                  </a:ext>
                </a:extLst>
              </a:tr>
              <a:tr h="176616">
                <a:tc>
                  <a:txBody>
                    <a:bodyPr/>
                    <a:lstStyle/>
                    <a:p>
                      <a:pPr marL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Antiplatelet</a:t>
                      </a:r>
                      <a:endParaRPr lang="de-DE" sz="2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61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2755378257"/>
                  </a:ext>
                </a:extLst>
              </a:tr>
              <a:tr h="176616">
                <a:tc>
                  <a:txBody>
                    <a:bodyPr/>
                    <a:lstStyle/>
                    <a:p>
                      <a:pPr marL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ACEI/ARB</a:t>
                      </a:r>
                      <a:endParaRPr lang="de-DE" sz="2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81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1240452594"/>
                  </a:ext>
                </a:extLst>
              </a:tr>
              <a:tr h="176616">
                <a:tc>
                  <a:txBody>
                    <a:bodyPr/>
                    <a:lstStyle/>
                    <a:p>
                      <a:pPr marL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Beta-blocker </a:t>
                      </a:r>
                      <a:endParaRPr lang="de-DE" sz="2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53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1816932391"/>
                  </a:ext>
                </a:extLst>
              </a:tr>
              <a:tr h="343397">
                <a:tc>
                  <a:txBody>
                    <a:bodyPr/>
                    <a:lstStyle/>
                    <a:p>
                      <a:pPr marL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Statin or Ezetimibe</a:t>
                      </a:r>
                      <a:endParaRPr lang="de-DE" sz="2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75</a:t>
                      </a:r>
                      <a:endParaRPr lang="de-DE" sz="2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25323128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405DEBA-796A-0A4B-8E0B-1439B92DC217}"/>
              </a:ext>
            </a:extLst>
          </p:cNvPr>
          <p:cNvSpPr/>
          <p:nvPr/>
        </p:nvSpPr>
        <p:spPr>
          <a:xfrm>
            <a:off x="3911055" y="6217852"/>
            <a:ext cx="43904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P=NS for all between treatment arm comparisons</a:t>
            </a:r>
            <a:endParaRPr lang="de-DE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18"/>
    </mc:Choice>
    <mc:Fallback xmlns="">
      <p:transition spd="slow" advTm="1991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B8773E7E-FC14-4721-A69E-0C286AD19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4"/>
          <a:stretch/>
        </p:blipFill>
        <p:spPr>
          <a:xfrm>
            <a:off x="196351" y="2269212"/>
            <a:ext cx="8872235" cy="2543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9A43F1-5509-475C-BD8E-466B2C4B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Risk Factors</a:t>
            </a:r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72CB5-DEF5-4BC4-83E9-FC21E92CAE6E}"/>
              </a:ext>
            </a:extLst>
          </p:cNvPr>
          <p:cNvSpPr txBox="1"/>
          <p:nvPr/>
        </p:nvSpPr>
        <p:spPr>
          <a:xfrm>
            <a:off x="5947682" y="1941117"/>
            <a:ext cx="29466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LSM Difference 1.8 kg (95% CI 1.7-2.0)</a:t>
            </a:r>
            <a:endParaRPr lang="de-DE" sz="135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E481E-BE48-4E1F-8DC6-B2F39EEA42D3}"/>
              </a:ext>
            </a:extLst>
          </p:cNvPr>
          <p:cNvSpPr/>
          <p:nvPr/>
        </p:nvSpPr>
        <p:spPr>
          <a:xfrm>
            <a:off x="5678736" y="4974967"/>
            <a:ext cx="2537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ea typeface="Calibri" panose="020F0502020204030204" pitchFamily="34" charset="0"/>
              </a:rPr>
              <a:t>All P-values (except BL) &lt;0.001</a:t>
            </a:r>
            <a:endParaRPr lang="de-DE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00743-7DD6-4129-A88F-D9BBCD280C32}"/>
              </a:ext>
            </a:extLst>
          </p:cNvPr>
          <p:cNvSpPr txBox="1"/>
          <p:nvPr/>
        </p:nvSpPr>
        <p:spPr>
          <a:xfrm>
            <a:off x="530270" y="1941117"/>
            <a:ext cx="30776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LSM Difference 0.42% (95% CI 0.40-0.45)</a:t>
            </a:r>
            <a:endParaRPr lang="de-DE" sz="135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DE836D-D430-467C-B380-415B30CD4EA8}"/>
              </a:ext>
            </a:extLst>
          </p:cNvPr>
          <p:cNvSpPr/>
          <p:nvPr/>
        </p:nvSpPr>
        <p:spPr>
          <a:xfrm>
            <a:off x="975926" y="4974967"/>
            <a:ext cx="2537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ea typeface="Calibri" panose="020F0502020204030204" pitchFamily="34" charset="0"/>
              </a:rPr>
              <a:t>All P-values (except BL) &lt;0.001</a:t>
            </a:r>
            <a:endParaRPr lang="de-DE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3D1AC-3082-4A78-849B-CE64990AABE7}"/>
              </a:ext>
            </a:extLst>
          </p:cNvPr>
          <p:cNvSpPr txBox="1"/>
          <p:nvPr/>
        </p:nvSpPr>
        <p:spPr>
          <a:xfrm>
            <a:off x="1496876" y="1508441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HbA1c</a:t>
            </a:r>
            <a:endParaRPr lang="de-DE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8C540-C6B3-48BD-BCF5-C5E4E826D6B7}"/>
              </a:ext>
            </a:extLst>
          </p:cNvPr>
          <p:cNvSpPr txBox="1"/>
          <p:nvPr/>
        </p:nvSpPr>
        <p:spPr>
          <a:xfrm>
            <a:off x="6871519" y="1508441"/>
            <a:ext cx="1098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Weight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0857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0"/>
    </mc:Choice>
    <mc:Fallback xmlns="">
      <p:transition spd="slow" advTm="175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A29D0F2-9401-4EAD-9628-9406D7E99DA5}"/>
              </a:ext>
            </a:extLst>
          </p:cNvPr>
          <p:cNvGrpSpPr/>
          <p:nvPr/>
        </p:nvGrpSpPr>
        <p:grpSpPr>
          <a:xfrm>
            <a:off x="316094" y="2448330"/>
            <a:ext cx="8742600" cy="2650782"/>
            <a:chOff x="0" y="103909"/>
            <a:chExt cx="12192000" cy="3534376"/>
          </a:xfrm>
        </p:grpSpPr>
        <p:pic>
          <p:nvPicPr>
            <p:cNvPr id="4" name="Picture 3" descr="A close up of a map&#10;&#10;Description generated with very high confidence">
              <a:extLst>
                <a:ext uri="{FF2B5EF4-FFF2-40B4-BE49-F238E27FC236}">
                  <a16:creationId xmlns:a16="http://schemas.microsoft.com/office/drawing/2014/main" id="{2993E235-EDA4-4260-849B-AFDF7C3BF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234"/>
            <a:stretch/>
          </p:blipFill>
          <p:spPr>
            <a:xfrm>
              <a:off x="0" y="103909"/>
              <a:ext cx="12192000" cy="316961"/>
            </a:xfrm>
            <a:prstGeom prst="rect">
              <a:avLst/>
            </a:prstGeom>
          </p:spPr>
        </p:pic>
        <p:pic>
          <p:nvPicPr>
            <p:cNvPr id="15" name="Picture 14" descr="A close up of a map&#10;&#10;Description generated with very high confidence">
              <a:extLst>
                <a:ext uri="{FF2B5EF4-FFF2-40B4-BE49-F238E27FC236}">
                  <a16:creationId xmlns:a16="http://schemas.microsoft.com/office/drawing/2014/main" id="{CA73D5E1-8749-4DC5-AC1A-7AD7B9360F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33"/>
            <a:stretch/>
          </p:blipFill>
          <p:spPr>
            <a:xfrm>
              <a:off x="0" y="448448"/>
              <a:ext cx="12192000" cy="31898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9A43F1-5509-475C-BD8E-466B2C4B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Risk Factors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DCF58-AC3E-44A3-90C1-927C4A37450F}"/>
              </a:ext>
            </a:extLst>
          </p:cNvPr>
          <p:cNvSpPr txBox="1"/>
          <p:nvPr/>
        </p:nvSpPr>
        <p:spPr>
          <a:xfrm>
            <a:off x="5979253" y="2038110"/>
            <a:ext cx="31693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LSM Difference 0.7mmHg (95% CI 0.6-0.9)</a:t>
            </a:r>
            <a:endParaRPr lang="de-DE" sz="135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468E6-5468-4A76-910A-24A02528A4BE}"/>
              </a:ext>
            </a:extLst>
          </p:cNvPr>
          <p:cNvSpPr txBox="1"/>
          <p:nvPr/>
        </p:nvSpPr>
        <p:spPr>
          <a:xfrm>
            <a:off x="750850" y="2018232"/>
            <a:ext cx="32078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LSM Difference 2.7 mmHg (95% CI 2.4-3.0)</a:t>
            </a:r>
            <a:endParaRPr lang="de-DE" sz="135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3E1F35-3EEE-4B49-B209-6159D48CEFFA}"/>
              </a:ext>
            </a:extLst>
          </p:cNvPr>
          <p:cNvSpPr/>
          <p:nvPr/>
        </p:nvSpPr>
        <p:spPr>
          <a:xfrm>
            <a:off x="1143679" y="5270171"/>
            <a:ext cx="2447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ea typeface="Calibri" panose="020F0502020204030204" pitchFamily="34" charset="0"/>
              </a:rPr>
              <a:t>All P-values (except BL) &lt;0.001</a:t>
            </a:r>
            <a:endParaRPr lang="de-DE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B2933-D099-44C1-953C-A3ADB8621041}"/>
              </a:ext>
            </a:extLst>
          </p:cNvPr>
          <p:cNvSpPr txBox="1"/>
          <p:nvPr/>
        </p:nvSpPr>
        <p:spPr>
          <a:xfrm>
            <a:off x="1765487" y="1584297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SBP</a:t>
            </a:r>
            <a:endParaRPr lang="de-DE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DC3B05-6AA4-48BC-B7BB-A102F681EADE}"/>
              </a:ext>
            </a:extLst>
          </p:cNvPr>
          <p:cNvSpPr txBox="1"/>
          <p:nvPr/>
        </p:nvSpPr>
        <p:spPr>
          <a:xfrm>
            <a:off x="7141208" y="1584297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DBP</a:t>
            </a:r>
            <a:endParaRPr lang="de-DE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E5478D-CC77-495D-8789-05D19672D86A}"/>
              </a:ext>
            </a:extLst>
          </p:cNvPr>
          <p:cNvSpPr/>
          <p:nvPr/>
        </p:nvSpPr>
        <p:spPr>
          <a:xfrm>
            <a:off x="5874262" y="5270171"/>
            <a:ext cx="2447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ea typeface="Calibri" panose="020F0502020204030204" pitchFamily="34" charset="0"/>
              </a:rPr>
              <a:t>All P-values (except BL) &lt;0.001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323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18"/>
    </mc:Choice>
    <mc:Fallback xmlns="">
      <p:transition spd="slow" advTm="1471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1EA94-6BFF-401D-AA62-DBE3A00CE1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6363"/>
            <a:ext cx="9144000" cy="1238251"/>
          </a:xfrm>
        </p:spPr>
        <p:txBody>
          <a:bodyPr/>
          <a:lstStyle/>
          <a:p>
            <a:r>
              <a:rPr lang="en-US" dirty="0"/>
              <a:t>Primary Endpoints</a:t>
            </a:r>
            <a:endParaRPr lang="de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C07729-EF5F-0A46-B793-703FD0ED8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383"/>
          <a:stretch/>
        </p:blipFill>
        <p:spPr>
          <a:xfrm>
            <a:off x="4572000" y="2675424"/>
            <a:ext cx="4576501" cy="2971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C6829-2985-4575-BA9C-5EEB00252FD0}"/>
              </a:ext>
            </a:extLst>
          </p:cNvPr>
          <p:cNvSpPr txBox="1"/>
          <p:nvPr/>
        </p:nvSpPr>
        <p:spPr>
          <a:xfrm>
            <a:off x="5569701" y="1292904"/>
            <a:ext cx="1079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MACE</a:t>
            </a:r>
            <a:endParaRPr lang="de-DE" sz="2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4A50A1-0950-4B83-BDC4-4CC293787E6B}"/>
              </a:ext>
            </a:extLst>
          </p:cNvPr>
          <p:cNvSpPr/>
          <p:nvPr/>
        </p:nvSpPr>
        <p:spPr>
          <a:xfrm>
            <a:off x="5569701" y="1717259"/>
            <a:ext cx="2500556" cy="120032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8.8% vs 9.4%</a:t>
            </a:r>
          </a:p>
          <a:p>
            <a:r>
              <a:rPr lang="en-US" b="1" dirty="0"/>
              <a:t>HR 0.93 (0.84-1.03)</a:t>
            </a:r>
          </a:p>
          <a:p>
            <a:r>
              <a:rPr lang="en-US" b="1" dirty="0"/>
              <a:t>P(Noninferiority) &lt;0.001</a:t>
            </a:r>
          </a:p>
          <a:p>
            <a:r>
              <a:rPr lang="en-US" b="1" dirty="0"/>
              <a:t>P(Superiority) 0.17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4F6B6C-42C1-E94C-A9F5-7B9A29987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936"/>
          <a:stretch/>
        </p:blipFill>
        <p:spPr>
          <a:xfrm>
            <a:off x="87445" y="2646222"/>
            <a:ext cx="4576501" cy="30173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9C1B57-1547-5E4E-B910-55E4013CD778}"/>
              </a:ext>
            </a:extLst>
          </p:cNvPr>
          <p:cNvSpPr txBox="1"/>
          <p:nvPr/>
        </p:nvSpPr>
        <p:spPr>
          <a:xfrm>
            <a:off x="919674" y="1292904"/>
            <a:ext cx="196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CVD/HHF</a:t>
            </a:r>
            <a:endParaRPr lang="de-DE" sz="24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0E4712-F1A8-8143-A9A7-3E725535EBEF}"/>
              </a:ext>
            </a:extLst>
          </p:cNvPr>
          <p:cNvSpPr/>
          <p:nvPr/>
        </p:nvSpPr>
        <p:spPr>
          <a:xfrm>
            <a:off x="919674" y="1717259"/>
            <a:ext cx="215998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4.9% vs 5.8%</a:t>
            </a:r>
          </a:p>
          <a:p>
            <a:r>
              <a:rPr lang="en-US" b="1" dirty="0"/>
              <a:t>HR 0.83 (0.73-0.95)</a:t>
            </a:r>
          </a:p>
          <a:p>
            <a:r>
              <a:rPr lang="en-US" b="1" dirty="0"/>
              <a:t>P(Superiority) 0.005</a:t>
            </a:r>
            <a:endParaRPr lang="de-D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0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16"/>
    </mc:Choice>
    <mc:Fallback xmlns="">
      <p:transition spd="slow" advTm="3531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24A035A-0C28-D04D-8427-1C50DA3AD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709"/>
          <a:stretch/>
        </p:blipFill>
        <p:spPr>
          <a:xfrm>
            <a:off x="3883765" y="2681892"/>
            <a:ext cx="5260178" cy="3023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686C8D-9F15-7C48-9FC4-EF0C92F04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14"/>
          <a:stretch/>
        </p:blipFill>
        <p:spPr>
          <a:xfrm>
            <a:off x="19880" y="2733729"/>
            <a:ext cx="4600885" cy="2901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1EA94-6BFF-401D-AA62-DBE3A00C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Endpoints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C6829-2985-4575-BA9C-5EEB00252FD0}"/>
              </a:ext>
            </a:extLst>
          </p:cNvPr>
          <p:cNvSpPr txBox="1"/>
          <p:nvPr/>
        </p:nvSpPr>
        <p:spPr>
          <a:xfrm>
            <a:off x="891790" y="1353796"/>
            <a:ext cx="31857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dirty="0"/>
              <a:t>1</a:t>
            </a:r>
            <a:r>
              <a:rPr lang="en-US" sz="2400" b="1" baseline="30000" dirty="0"/>
              <a:t>st</a:t>
            </a:r>
            <a:r>
              <a:rPr lang="en-US" sz="2400" b="1" dirty="0"/>
              <a:t> Renal Composite EP </a:t>
            </a:r>
          </a:p>
          <a:p>
            <a:pPr lvl="0" algn="ctr">
              <a:defRPr/>
            </a:pPr>
            <a:r>
              <a:rPr lang="en-US" sz="1400" b="1" kern="0" dirty="0">
                <a:solidFill>
                  <a:srgbClr val="000000"/>
                </a:solidFill>
                <a:ea typeface="MS PGothic"/>
              </a:rPr>
              <a:t>40%↓ eGFR, ESRD, Renal or CV death</a:t>
            </a:r>
          </a:p>
          <a:p>
            <a:endParaRPr lang="en-US" sz="2400" b="1" dirty="0"/>
          </a:p>
          <a:p>
            <a:endParaRPr lang="de-DE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7B0C1A-C4A2-4F90-B3FA-ACEFFF91136F}"/>
              </a:ext>
            </a:extLst>
          </p:cNvPr>
          <p:cNvSpPr txBox="1"/>
          <p:nvPr/>
        </p:nvSpPr>
        <p:spPr>
          <a:xfrm>
            <a:off x="5749337" y="1353796"/>
            <a:ext cx="28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All-Cause Mortality</a:t>
            </a:r>
            <a:endParaRPr lang="de-DE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EB6581-7FC5-47D2-8C4E-F693B7D7B78C}"/>
              </a:ext>
            </a:extLst>
          </p:cNvPr>
          <p:cNvSpPr/>
          <p:nvPr/>
        </p:nvSpPr>
        <p:spPr>
          <a:xfrm>
            <a:off x="1091505" y="2095487"/>
            <a:ext cx="209518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4.3% vs. 5.6%</a:t>
            </a:r>
          </a:p>
          <a:p>
            <a:r>
              <a:rPr lang="en-US" sz="1600" b="1" dirty="0"/>
              <a:t>HR 0.76 (0.67-0.87)</a:t>
            </a:r>
          </a:p>
          <a:p>
            <a:r>
              <a:rPr lang="en-US" sz="1600" b="1" dirty="0"/>
              <a:t>P&lt;0.001</a:t>
            </a:r>
            <a:endParaRPr lang="de-DE" sz="1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3085E7-02FF-4151-B40C-ACD412A6700A}"/>
              </a:ext>
            </a:extLst>
          </p:cNvPr>
          <p:cNvSpPr/>
          <p:nvPr/>
        </p:nvSpPr>
        <p:spPr>
          <a:xfrm>
            <a:off x="5768042" y="2095487"/>
            <a:ext cx="182545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6.2% vs 6.6%</a:t>
            </a:r>
          </a:p>
          <a:p>
            <a:r>
              <a:rPr lang="en-US" sz="1600" b="1" dirty="0"/>
              <a:t>HR 0.93 (0.82-1.04)</a:t>
            </a:r>
          </a:p>
          <a:p>
            <a:r>
              <a:rPr lang="en-US" sz="1600" b="1" dirty="0"/>
              <a:t>P=0.20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5457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4"/>
    </mc:Choice>
    <mc:Fallback xmlns="">
      <p:transition spd="slow" advTm="2921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36246C-8C16-48D5-86BA-77062A057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02" y="1536496"/>
            <a:ext cx="8942795" cy="447139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8043FE-F6B0-4895-A18C-231F161C2208}"/>
              </a:ext>
            </a:extLst>
          </p:cNvPr>
          <p:cNvSpPr/>
          <p:nvPr/>
        </p:nvSpPr>
        <p:spPr>
          <a:xfrm>
            <a:off x="2784837" y="1631519"/>
            <a:ext cx="2692400" cy="330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9AF343B-196A-4BC1-B16C-CFE2C3EC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6784"/>
            <a:ext cx="9144000" cy="1238856"/>
          </a:xfrm>
        </p:spPr>
        <p:txBody>
          <a:bodyPr/>
          <a:lstStyle/>
          <a:p>
            <a:r>
              <a:rPr lang="en-US" dirty="0"/>
              <a:t>Endpoints and Components</a:t>
            </a:r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E5018-4AC2-45D2-A34B-7F15EC8EB54B}"/>
              </a:ext>
            </a:extLst>
          </p:cNvPr>
          <p:cNvSpPr txBox="1"/>
          <p:nvPr/>
        </p:nvSpPr>
        <p:spPr>
          <a:xfrm>
            <a:off x="2985692" y="1631519"/>
            <a:ext cx="1290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Dapagliflozin</a:t>
            </a:r>
            <a:endParaRPr lang="de-DE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C39B66-69F2-405E-A218-3E1F706D3DC2}"/>
              </a:ext>
            </a:extLst>
          </p:cNvPr>
          <p:cNvSpPr txBox="1"/>
          <p:nvPr/>
        </p:nvSpPr>
        <p:spPr>
          <a:xfrm>
            <a:off x="4252845" y="1631519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Placebo</a:t>
            </a:r>
            <a:endParaRPr lang="de-DE" sz="16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2F196-5269-4340-AE7F-72A7358BB64B}"/>
              </a:ext>
            </a:extLst>
          </p:cNvPr>
          <p:cNvSpPr txBox="1"/>
          <p:nvPr/>
        </p:nvSpPr>
        <p:spPr>
          <a:xfrm>
            <a:off x="3916017" y="6412316"/>
            <a:ext cx="4611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*P for superiority, **P for non-inferiority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244AAC-9A85-7840-A916-9D5364B9F6E6}"/>
              </a:ext>
            </a:extLst>
          </p:cNvPr>
          <p:cNvSpPr/>
          <p:nvPr/>
        </p:nvSpPr>
        <p:spPr>
          <a:xfrm>
            <a:off x="100602" y="3717235"/>
            <a:ext cx="8347659" cy="1689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18"/>
    </mc:Choice>
    <mc:Fallback xmlns="">
      <p:transition spd="slow" advTm="4141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428D21-4207-4E68-A298-037FD0EF1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4" y="1600200"/>
            <a:ext cx="9218021" cy="41900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FBF109-7E70-43BB-99B1-BC00718FA6C4}"/>
              </a:ext>
            </a:extLst>
          </p:cNvPr>
          <p:cNvSpPr txBox="1"/>
          <p:nvPr/>
        </p:nvSpPr>
        <p:spPr>
          <a:xfrm>
            <a:off x="1879196" y="2029521"/>
            <a:ext cx="121821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</a:rPr>
              <a:t>Dapagliflozin</a:t>
            </a:r>
            <a:endParaRPr lang="de-DE" sz="12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C4088-FC6F-4A29-B9C8-C4BF0C167D82}"/>
              </a:ext>
            </a:extLst>
          </p:cNvPr>
          <p:cNvSpPr txBox="1"/>
          <p:nvPr/>
        </p:nvSpPr>
        <p:spPr>
          <a:xfrm>
            <a:off x="3426829" y="2029521"/>
            <a:ext cx="811441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solidFill>
                  <a:srgbClr val="C00000"/>
                </a:solidFill>
              </a:rPr>
              <a:t>Placebo</a:t>
            </a:r>
            <a:endParaRPr lang="de-DE" sz="1500" b="1" dirty="0">
              <a:solidFill>
                <a:srgbClr val="C0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456F74-6333-504B-BAB8-676565E0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8" y="-106784"/>
            <a:ext cx="9144000" cy="1238856"/>
          </a:xfrm>
        </p:spPr>
        <p:txBody>
          <a:bodyPr/>
          <a:lstStyle/>
          <a:p>
            <a:r>
              <a:rPr lang="en-US" dirty="0"/>
              <a:t>Primary Efficacy Endpoints</a:t>
            </a:r>
            <a:br>
              <a:rPr lang="en-US" dirty="0"/>
            </a:br>
            <a:r>
              <a:rPr lang="en-US" dirty="0"/>
              <a:t>by presence of ASCVD vs MRF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2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39"/>
    </mc:Choice>
    <mc:Fallback xmlns="">
      <p:transition spd="slow" advTm="4283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4EAD-35EA-410C-AB8F-4D3865B1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CVD/HHF </a:t>
            </a:r>
            <a:br>
              <a:rPr lang="en-US" dirty="0"/>
            </a:br>
            <a:r>
              <a:rPr lang="en-US" dirty="0"/>
              <a:t>in Key Subgroups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3492D-BDD7-4906-94EA-F69DEA528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BE2D73-D48E-4073-A5BA-52B954BFD298}"/>
              </a:ext>
            </a:extLst>
          </p:cNvPr>
          <p:cNvSpPr>
            <a:spLocks/>
          </p:cNvSpPr>
          <p:nvPr/>
        </p:nvSpPr>
        <p:spPr>
          <a:xfrm>
            <a:off x="2244349" y="2045352"/>
            <a:ext cx="2039123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64028-A804-4663-96C2-B6A6C6D44A61}"/>
              </a:ext>
            </a:extLst>
          </p:cNvPr>
          <p:cNvSpPr txBox="1"/>
          <p:nvPr/>
        </p:nvSpPr>
        <p:spPr>
          <a:xfrm>
            <a:off x="2823586" y="2114840"/>
            <a:ext cx="117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CVD/HHF</a:t>
            </a:r>
            <a:endParaRPr lang="de-DE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F483A7-C57F-4E0B-95DD-EFB22AA69C94}"/>
              </a:ext>
            </a:extLst>
          </p:cNvPr>
          <p:cNvSpPr>
            <a:spLocks/>
          </p:cNvSpPr>
          <p:nvPr/>
        </p:nvSpPr>
        <p:spPr>
          <a:xfrm>
            <a:off x="6226801" y="2045352"/>
            <a:ext cx="2039123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47B5A-EAF9-4A6E-8B78-E0C801703C6A}"/>
              </a:ext>
            </a:extLst>
          </p:cNvPr>
          <p:cNvSpPr txBox="1"/>
          <p:nvPr/>
        </p:nvSpPr>
        <p:spPr>
          <a:xfrm>
            <a:off x="6617257" y="2107391"/>
            <a:ext cx="7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MACE</a:t>
            </a:r>
            <a:endParaRPr lang="de-DE" b="1" dirty="0"/>
          </a:p>
        </p:txBody>
      </p:sp>
      <p:pic>
        <p:nvPicPr>
          <p:cNvPr id="8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CC12769-0218-4A1C-BB64-004BEDFBC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32451"/>
            <a:ext cx="7886700" cy="433768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555A9E-3872-4447-8594-FDD410E58B9A}"/>
              </a:ext>
            </a:extLst>
          </p:cNvPr>
          <p:cNvSpPr/>
          <p:nvPr/>
        </p:nvSpPr>
        <p:spPr>
          <a:xfrm>
            <a:off x="258417" y="3876261"/>
            <a:ext cx="8348870" cy="844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27"/>
    </mc:Choice>
    <mc:Fallback xmlns="">
      <p:transition spd="slow" advTm="2302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51AC-D2DE-E64C-A3D4-AFC88E6B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41DFC-8CFE-3F46-915C-8F42FF98E901}"/>
              </a:ext>
            </a:extLst>
          </p:cNvPr>
          <p:cNvSpPr txBox="1"/>
          <p:nvPr/>
        </p:nvSpPr>
        <p:spPr>
          <a:xfrm>
            <a:off x="104668" y="1453597"/>
            <a:ext cx="8770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Patients with type 2 DM are at high risk for </a:t>
            </a:r>
            <a:r>
              <a:rPr lang="en-US" sz="2400" b="1" i="1" dirty="0"/>
              <a:t>development of </a:t>
            </a:r>
            <a:r>
              <a:rPr lang="en-US" sz="2400" b="1" dirty="0"/>
              <a:t>and </a:t>
            </a:r>
            <a:r>
              <a:rPr lang="en-US" sz="2400" b="1" i="1" dirty="0"/>
              <a:t>complications from </a:t>
            </a:r>
            <a:r>
              <a:rPr lang="en-US" sz="2400" b="1" dirty="0"/>
              <a:t>atherosclerotic CV events and heart failure.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3E7C99-5440-6647-BEC0-2F54FE004567}"/>
              </a:ext>
            </a:extLst>
          </p:cNvPr>
          <p:cNvSpPr txBox="1"/>
          <p:nvPr/>
        </p:nvSpPr>
        <p:spPr>
          <a:xfrm>
            <a:off x="3606226" y="6585733"/>
            <a:ext cx="5450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Zelniker</a:t>
            </a:r>
            <a:r>
              <a:rPr lang="en-US" sz="1200" dirty="0"/>
              <a:t> TA, </a:t>
            </a:r>
            <a:r>
              <a:rPr lang="en-US" sz="1200" dirty="0" err="1"/>
              <a:t>Braunwald</a:t>
            </a:r>
            <a:r>
              <a:rPr lang="en-US" sz="1200" dirty="0"/>
              <a:t> E </a:t>
            </a:r>
            <a:r>
              <a:rPr lang="en-US" sz="1200" i="1" dirty="0"/>
              <a:t>JACC</a:t>
            </a:r>
            <a:r>
              <a:rPr lang="en-US" sz="1200" dirty="0"/>
              <a:t> 2018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9E9D7C-D9F3-8D4F-95C7-ED6BD960BCB7}"/>
              </a:ext>
            </a:extLst>
          </p:cNvPr>
          <p:cNvGrpSpPr/>
          <p:nvPr/>
        </p:nvGrpSpPr>
        <p:grpSpPr>
          <a:xfrm>
            <a:off x="3945162" y="2300065"/>
            <a:ext cx="4516552" cy="4285668"/>
            <a:chOff x="3815955" y="2300065"/>
            <a:chExt cx="4516552" cy="428566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D33F03-D8EA-4247-B44D-65BD27E1D9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65" r="36237"/>
            <a:stretch/>
          </p:blipFill>
          <p:spPr>
            <a:xfrm>
              <a:off x="3815955" y="2315537"/>
              <a:ext cx="4516552" cy="4270196"/>
            </a:xfrm>
            <a:prstGeom prst="flowChartInternalStorage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160C70-A762-3C4C-9425-CCC456BB6A03}"/>
                </a:ext>
              </a:extLst>
            </p:cNvPr>
            <p:cNvSpPr/>
            <p:nvPr/>
          </p:nvSpPr>
          <p:spPr>
            <a:xfrm>
              <a:off x="4035287" y="2300065"/>
              <a:ext cx="2514600" cy="492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/>
          </p:cNvPr>
          <p:cNvSpPr txBox="1"/>
          <p:nvPr/>
        </p:nvSpPr>
        <p:spPr>
          <a:xfrm>
            <a:off x="104668" y="2558000"/>
            <a:ext cx="5093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Dapagliflozin is a selective SGLT-2 inhibitor which blocks glucose and sodium resorption in the kidney, and thereby ↓ blood sugar, BP &amp; weight. </a:t>
            </a:r>
          </a:p>
        </p:txBody>
      </p:sp>
    </p:spTree>
    <p:extLst>
      <p:ext uri="{BB962C8B-B14F-4D97-AF65-F5344CB8AC3E}">
        <p14:creationId xmlns:p14="http://schemas.microsoft.com/office/powerpoint/2010/main" val="7537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41"/>
    </mc:Choice>
    <mc:Fallback xmlns="">
      <p:transition spd="slow" advTm="1794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41C06-BBEA-4803-A9AF-AC83F639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Safety Events</a:t>
            </a:r>
            <a:endParaRPr lang="de-DE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234061-960A-4745-8010-0617F5FC9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699215"/>
              </p:ext>
            </p:extLst>
          </p:nvPr>
        </p:nvGraphicFramePr>
        <p:xfrm>
          <a:off x="300942" y="1318931"/>
          <a:ext cx="8377303" cy="4850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5758">
                  <a:extLst>
                    <a:ext uri="{9D8B030D-6E8A-4147-A177-3AD203B41FA5}">
                      <a16:colId xmlns:a16="http://schemas.microsoft.com/office/drawing/2014/main" val="3328308892"/>
                    </a:ext>
                  </a:extLst>
                </a:gridCol>
                <a:gridCol w="1113590">
                  <a:extLst>
                    <a:ext uri="{9D8B030D-6E8A-4147-A177-3AD203B41FA5}">
                      <a16:colId xmlns:a16="http://schemas.microsoft.com/office/drawing/2014/main" val="3471870416"/>
                    </a:ext>
                  </a:extLst>
                </a:gridCol>
                <a:gridCol w="817483">
                  <a:extLst>
                    <a:ext uri="{9D8B030D-6E8A-4147-A177-3AD203B41FA5}">
                      <a16:colId xmlns:a16="http://schemas.microsoft.com/office/drawing/2014/main" val="259017576"/>
                    </a:ext>
                  </a:extLst>
                </a:gridCol>
                <a:gridCol w="2120472">
                  <a:extLst>
                    <a:ext uri="{9D8B030D-6E8A-4147-A177-3AD203B41FA5}">
                      <a16:colId xmlns:a16="http://schemas.microsoft.com/office/drawing/2014/main" val="1740083152"/>
                    </a:ext>
                  </a:extLst>
                </a:gridCol>
              </a:tblGrid>
              <a:tr h="46692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Dapagliflozin </a:t>
                      </a:r>
                    </a:p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 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 Group Comparison</a:t>
                      </a: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3005171958"/>
                  </a:ext>
                </a:extLst>
              </a:tr>
              <a:tr h="33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emergent SAE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P&lt;0.001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3288894721"/>
                  </a:ext>
                </a:extLst>
              </a:tr>
              <a:tr h="33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emergent AE leading to drug D/C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P=0.01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2250129921"/>
                  </a:ext>
                </a:extLst>
              </a:tr>
              <a:tr h="33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Hypoglycemia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P=0.02</a:t>
                      </a: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3848471888"/>
                  </a:ext>
                </a:extLst>
              </a:tr>
              <a:tr h="33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Diabetic Ketoacidosis* (DKA)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P=0.02</a:t>
                      </a: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4151424058"/>
                  </a:ext>
                </a:extLst>
              </a:tr>
              <a:tr h="33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Amputation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2992941771"/>
                  </a:ext>
                </a:extLst>
              </a:tr>
              <a:tr h="33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Fracture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5.1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3078626736"/>
                  </a:ext>
                </a:extLst>
              </a:tr>
              <a:tr h="33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Symptoms of volume depletion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2908354081"/>
                  </a:ext>
                </a:extLst>
              </a:tr>
              <a:tr h="33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Genital infection (SAE, DAE)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P&lt;0.001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911094132"/>
                  </a:ext>
                </a:extLst>
              </a:tr>
              <a:tr h="33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Urinary tract infection (</a:t>
                      </a:r>
                      <a:r>
                        <a:rPr lang="en-US" sz="1600" b="1" u="none" strike="noStrike">
                          <a:effectLst/>
                        </a:rPr>
                        <a:t>SAE, DAE</a:t>
                      </a:r>
                      <a:r>
                        <a:rPr lang="en-US" sz="1600" b="1" u="none" strike="noStrike" dirty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1.6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156797253"/>
                  </a:ext>
                </a:extLst>
              </a:tr>
              <a:tr h="33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Fournier’s Gangrene</a:t>
                      </a: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523096925"/>
                  </a:ext>
                </a:extLst>
              </a:tr>
              <a:tr h="33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Malignancy event*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2008078253"/>
                  </a:ext>
                </a:extLst>
              </a:tr>
              <a:tr h="33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Cancer of Bladder*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P=0.02</a:t>
                      </a: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969790746"/>
                  </a:ext>
                </a:extLst>
              </a:tr>
              <a:tr h="33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Hepatic event*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19833409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F71722-2E57-9948-987E-330FE61CDF09}"/>
              </a:ext>
            </a:extLst>
          </p:cNvPr>
          <p:cNvSpPr txBox="1"/>
          <p:nvPr/>
        </p:nvSpPr>
        <p:spPr>
          <a:xfrm>
            <a:off x="3916017" y="6412316"/>
            <a:ext cx="461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*CEC Adjudicated</a:t>
            </a:r>
          </a:p>
        </p:txBody>
      </p:sp>
    </p:spTree>
    <p:extLst>
      <p:ext uri="{BB962C8B-B14F-4D97-AF65-F5344CB8AC3E}">
        <p14:creationId xmlns:p14="http://schemas.microsoft.com/office/powerpoint/2010/main" val="42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07"/>
    </mc:Choice>
    <mc:Fallback xmlns="">
      <p:transition spd="slow" advTm="4830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1223-470A-4924-8786-6D7A84ED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 of CVOTs:</a:t>
            </a:r>
            <a:br>
              <a:rPr lang="en-US" dirty="0"/>
            </a:br>
            <a:r>
              <a:rPr lang="en-US" dirty="0"/>
              <a:t>MACE by Presence of ASCVD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E4AE1A-1AB4-43BB-BEFD-CFF029637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5221"/>
            <a:ext cx="9144000" cy="5029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15C597-9709-4C0F-81C4-7095B94495B4}"/>
              </a:ext>
            </a:extLst>
          </p:cNvPr>
          <p:cNvSpPr/>
          <p:nvPr/>
        </p:nvSpPr>
        <p:spPr>
          <a:xfrm>
            <a:off x="2737556" y="5582816"/>
            <a:ext cx="3379305" cy="288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Test for Subgroup Differences p=0.05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A3128-9507-442B-B6E8-8D5F4CAC19D3}"/>
              </a:ext>
            </a:extLst>
          </p:cNvPr>
          <p:cNvSpPr txBox="1"/>
          <p:nvPr/>
        </p:nvSpPr>
        <p:spPr>
          <a:xfrm>
            <a:off x="3606226" y="6524089"/>
            <a:ext cx="5450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Zelniker TA, Wiviott SD…Sabatine MA, Lancet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0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94"/>
    </mc:Choice>
    <mc:Fallback xmlns="">
      <p:transition spd="slow" advTm="3329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1223-470A-4924-8786-6D7A84ED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80" y="-106784"/>
            <a:ext cx="9144000" cy="1238856"/>
          </a:xfrm>
        </p:spPr>
        <p:txBody>
          <a:bodyPr/>
          <a:lstStyle/>
          <a:p>
            <a:r>
              <a:rPr lang="en-US" dirty="0"/>
              <a:t>Meta-Analysis of CVOTs:</a:t>
            </a:r>
            <a:br>
              <a:rPr lang="en-US" dirty="0"/>
            </a:br>
            <a:r>
              <a:rPr lang="en-US" dirty="0"/>
              <a:t>CVD/HHF by Presence of ASCVD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4035DB-7806-4B67-9EB6-54EBCE846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5600"/>
            <a:ext cx="9144000" cy="5029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D7D1DBC-A921-47AF-90C3-16FEADA7B8C6}"/>
              </a:ext>
            </a:extLst>
          </p:cNvPr>
          <p:cNvSpPr/>
          <p:nvPr/>
        </p:nvSpPr>
        <p:spPr>
          <a:xfrm>
            <a:off x="2736000" y="5583600"/>
            <a:ext cx="3379305" cy="288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Test for Subgroup Differences p=0.41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775EB4-0ADE-439D-AD38-666052DE6EAF}"/>
              </a:ext>
            </a:extLst>
          </p:cNvPr>
          <p:cNvSpPr txBox="1"/>
          <p:nvPr/>
        </p:nvSpPr>
        <p:spPr>
          <a:xfrm>
            <a:off x="3606226" y="6524089"/>
            <a:ext cx="5450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Zelniker TA, Wiviott SD…Sabatine MA, Lancet 2018</a:t>
            </a:r>
          </a:p>
        </p:txBody>
      </p:sp>
    </p:spTree>
    <p:extLst>
      <p:ext uri="{BB962C8B-B14F-4D97-AF65-F5344CB8AC3E}">
        <p14:creationId xmlns:p14="http://schemas.microsoft.com/office/powerpoint/2010/main" val="9865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9"/>
    </mc:Choice>
    <mc:Fallback xmlns="">
      <p:transition spd="slow" advTm="1714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5995-1E9D-5149-9408-D8F39E1E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BEE8E-01F0-FE4D-B67D-947C90C2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20" y="1330712"/>
            <a:ext cx="8796760" cy="446176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000" b="1" dirty="0"/>
              <a:t>In DECLARE – TIMI 58, the largest SGLT-2i trial, which included a broad representation of 1° and 2° prevention patients: 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Dapagliflozin reduced CVD/HHF and neither increased nor decreased MACE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Reduction in CVD/HHF was consistent regardless of baseline ASCVD or HF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Dapagliflozin was safe and generally well-tolerated 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sym typeface="Wingdings 3" panose="05040102010807070707" pitchFamily="18" charset="2"/>
              </a:rPr>
              <a:t> </a:t>
            </a:r>
            <a:r>
              <a:rPr lang="en-US" sz="2000" b="1" dirty="0"/>
              <a:t>Genital infections &amp; DKA</a:t>
            </a:r>
            <a:r>
              <a:rPr lang="en-US" sz="2000" b="1" dirty="0">
                <a:sym typeface="Wingdings 3" panose="05040102010807070707" pitchFamily="18" charset="2"/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no difference in: amputation, stroke, or fracture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sym typeface="Wingdings 3" panose="05040102010807070707" pitchFamily="18" charset="2"/>
              </a:rPr>
              <a:t> </a:t>
            </a:r>
            <a:r>
              <a:rPr lang="en-US" sz="2000" b="1" dirty="0"/>
              <a:t>hypoglycemia, bladder Ca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523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79"/>
    </mc:Choice>
    <mc:Fallback xmlns="">
      <p:transition spd="slow" advTm="3587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5995-1E9D-5149-9408-D8F39E1E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BEE8E-01F0-FE4D-B67D-947C90C2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1" y="1322192"/>
            <a:ext cx="8548098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Now with the context of 3 large CVOTs:</a:t>
            </a:r>
          </a:p>
          <a:p>
            <a:pPr lvl="0">
              <a:spcBef>
                <a:spcPts val="2400"/>
              </a:spcBef>
            </a:pPr>
            <a:r>
              <a:rPr lang="en-US" sz="2400" b="1" i="1" dirty="0"/>
              <a:t>SGLT-2 inhibitors have moderate benefits on atherosclerotic MACE that appear confined to those with established ASCVD</a:t>
            </a:r>
          </a:p>
          <a:p>
            <a:pPr>
              <a:spcBef>
                <a:spcPts val="2400"/>
              </a:spcBef>
            </a:pPr>
            <a:r>
              <a:rPr lang="en-US" sz="2400" b="1" i="1" dirty="0"/>
              <a:t>SGLT-2 inhibitors have robust effects on reducing the risk of heart failure and renal outcomes which do not appear dependent on baseline atherosclerotic risk, prior HF, or renal function.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/>
              <a:t>These data with dapagliflozin from DECLARE - TIMI 58 extend the benefit of SGLT2i to a broader population of patients for primary and secondary prevention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24"/>
    </mc:Choice>
    <mc:Fallback xmlns="">
      <p:transition spd="slow" advTm="3342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B76BC-0D74-634F-85D3-77AFEEAF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6DE50-DBAE-4945-A1FB-50A29E2F9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33" t="7341" r="34588" b="83414"/>
          <a:stretch/>
        </p:blipFill>
        <p:spPr>
          <a:xfrm>
            <a:off x="146104" y="2040397"/>
            <a:ext cx="3657600" cy="612285"/>
          </a:xfrm>
          <a:prstGeom prst="rect">
            <a:avLst/>
          </a:prstGeom>
        </p:spPr>
      </p:pic>
      <p:pic>
        <p:nvPicPr>
          <p:cNvPr id="5" name="Picture 4">
            <a:extLst/>
          </p:cNvPr>
          <p:cNvPicPr>
            <a:picLocks noChangeAspect="1"/>
          </p:cNvPicPr>
          <p:nvPr/>
        </p:nvPicPr>
        <p:blipFill rotWithShape="1">
          <a:blip r:embed="rId2"/>
          <a:srcRect l="15579" t="22912" r="17578" b="31228"/>
          <a:stretch/>
        </p:blipFill>
        <p:spPr>
          <a:xfrm>
            <a:off x="3808740" y="1409385"/>
            <a:ext cx="5287397" cy="2672050"/>
          </a:xfrm>
          <a:prstGeom prst="rect">
            <a:avLst/>
          </a:prstGeom>
        </p:spPr>
      </p:pic>
      <p:pic>
        <p:nvPicPr>
          <p:cNvPr id="6" name="Picture 2" descr="Image result for the lance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4" y="4875197"/>
            <a:ext cx="2644960" cy="2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22945"/>
          <a:stretch/>
        </p:blipFill>
        <p:spPr>
          <a:xfrm>
            <a:off x="3015253" y="4399011"/>
            <a:ext cx="5954935" cy="2001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84E396-9019-6A4D-97B4-AD3AF77DC517}"/>
              </a:ext>
            </a:extLst>
          </p:cNvPr>
          <p:cNvSpPr txBox="1"/>
          <p:nvPr/>
        </p:nvSpPr>
        <p:spPr>
          <a:xfrm>
            <a:off x="318052" y="3269974"/>
            <a:ext cx="2882348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LBCT slides available:</a:t>
            </a:r>
          </a:p>
          <a:p>
            <a:pPr algn="ctr"/>
            <a:r>
              <a:rPr lang="en-US" u="sng" dirty="0" err="1">
                <a:solidFill>
                  <a:schemeClr val="accent5">
                    <a:lumMod val="75000"/>
                  </a:schemeClr>
                </a:solidFill>
              </a:rPr>
              <a:t>www.timi.org</a:t>
            </a:r>
            <a:endParaRPr lang="en-US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9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4"/>
    </mc:Choice>
    <mc:Fallback xmlns="">
      <p:transition spd="slow" advTm="161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51AC-D2DE-E64C-A3D4-AFC88E6B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41DFC-8CFE-3F46-915C-8F42FF98E901}"/>
              </a:ext>
            </a:extLst>
          </p:cNvPr>
          <p:cNvSpPr txBox="1"/>
          <p:nvPr/>
        </p:nvSpPr>
        <p:spPr>
          <a:xfrm>
            <a:off x="104668" y="1453597"/>
            <a:ext cx="87708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Patients with type 2 DM are at high risk for </a:t>
            </a:r>
            <a:r>
              <a:rPr lang="en-US" sz="2400" b="1" i="1" dirty="0">
                <a:solidFill>
                  <a:schemeClr val="bg2">
                    <a:lumMod val="75000"/>
                  </a:schemeClr>
                </a:solidFill>
              </a:rPr>
              <a:t>development of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sz="2400" b="1" i="1" dirty="0">
                <a:solidFill>
                  <a:schemeClr val="bg2">
                    <a:lumMod val="75000"/>
                  </a:schemeClr>
                </a:solidFill>
              </a:rPr>
              <a:t>complications from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atherosclerotic CV events and heart failure.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Dapagliflozin is a selective SGLT-2 inhibitor which inhibits glucose resorption in the kidney, causes glucosuria, and thereby ↓ blood sugar, BP &amp; weight.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Prior CV outcomes trials with SGLT-2i have shown reductions in CV and renal events predominantly in </a:t>
            </a:r>
            <a:r>
              <a:rPr lang="en-US" sz="2400" b="1" i="1" dirty="0"/>
              <a:t>secondary prevention</a:t>
            </a:r>
            <a:r>
              <a:rPr lang="en-US" sz="2400" b="1" dirty="0"/>
              <a:t> patients - with known ASCVD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Some safety questions with SGLT2i in other trials have been raised related to amputation, stroke and DKA. 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118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56"/>
    </mc:Choice>
    <mc:Fallback xmlns="">
      <p:transition spd="slow" advTm="153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943D-A588-9342-A76E-6394468C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Design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688AB75D-7503-E14C-95FF-5E00663C7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29" y="2830968"/>
            <a:ext cx="2377440" cy="82232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a typeface="ＭＳ Ｐゴシック" charset="-128"/>
              </a:rPr>
              <a:t>DAPAGLIFLOZIN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b="1" i="1" dirty="0">
                <a:solidFill>
                  <a:schemeClr val="bg1"/>
                </a:solidFill>
                <a:ea typeface="ＭＳ Ｐゴシック" charset="-128"/>
              </a:rPr>
              <a:t>10 mg DAILY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75281749-7827-3D4A-87F3-2BBD7713E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138" y="2830968"/>
            <a:ext cx="2377440" cy="822325"/>
          </a:xfrm>
          <a:prstGeom prst="rect">
            <a:avLst/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a typeface="ＭＳ Ｐゴシック" charset="-128"/>
              </a:rPr>
              <a:t>PLACEBO</a:t>
            </a:r>
            <a:endParaRPr lang="en-US" sz="20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FA73718F-7BA6-284B-AA2E-6D65D12E0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433" y="4244250"/>
            <a:ext cx="187192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b="1" u="sng" dirty="0">
                <a:solidFill>
                  <a:srgbClr val="000000"/>
                </a:solidFill>
                <a:ea typeface="ＭＳ Ｐゴシック" charset="-128"/>
              </a:rPr>
              <a:t>DURATION</a:t>
            </a:r>
            <a:br>
              <a:rPr lang="en-US" b="1" u="sng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US" b="1" dirty="0">
                <a:solidFill>
                  <a:srgbClr val="000000"/>
                </a:solidFill>
                <a:ea typeface="ＭＳ Ｐゴシック" charset="-128"/>
              </a:rPr>
              <a:t>EVENT DRIVEN</a:t>
            </a:r>
          </a:p>
          <a:p>
            <a:pPr algn="ctr">
              <a:spcBef>
                <a:spcPct val="0"/>
              </a:spcBef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</a:rPr>
              <a:t>≥1390 MACE</a:t>
            </a:r>
          </a:p>
          <a:p>
            <a:pPr algn="ctr">
              <a:spcBef>
                <a:spcPct val="0"/>
              </a:spcBef>
              <a:defRPr/>
            </a:pPr>
            <a:endParaRPr lang="en-US" b="1" dirty="0">
              <a:solidFill>
                <a:srgbClr val="000000"/>
              </a:solidFill>
              <a:ea typeface="ＭＳ Ｐゴシック" charset="-128"/>
            </a:endParaRPr>
          </a:p>
          <a:p>
            <a:pPr algn="ctr">
              <a:spcBef>
                <a:spcPct val="0"/>
              </a:spcBef>
              <a:defRPr/>
            </a:pPr>
            <a:endParaRPr lang="en-US" b="1" dirty="0">
              <a:solidFill>
                <a:srgbClr val="000000"/>
              </a:solidFill>
              <a:ea typeface="ＭＳ Ｐゴシック" charset="-128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</a:rPr>
              <a:t>Median follow up</a:t>
            </a:r>
          </a:p>
          <a:p>
            <a:pPr algn="ctr">
              <a:spcBef>
                <a:spcPct val="0"/>
              </a:spcBef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</a:rPr>
              <a:t>4.2 years</a:t>
            </a: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7FB46267-E3D7-6B4D-AABF-62FB5F43D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147" y="2558286"/>
            <a:ext cx="19159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RANDOMIZE 1:1</a:t>
            </a:r>
            <a:br>
              <a:rPr lang="en-US" sz="2000" b="1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DOUBLE BLIND</a:t>
            </a:r>
          </a:p>
        </p:txBody>
      </p:sp>
      <p:cxnSp>
        <p:nvCxnSpPr>
          <p:cNvPr id="27" name="AutoShape 32">
            <a:extLst>
              <a:ext uri="{FF2B5EF4-FFF2-40B4-BE49-F238E27FC236}">
                <a16:creationId xmlns:a16="http://schemas.microsoft.com/office/drawing/2014/main" id="{199B5B1C-8B87-144C-996D-B766A13B1962}"/>
              </a:ext>
            </a:extLst>
          </p:cNvPr>
          <p:cNvCxnSpPr>
            <a:cxnSpLocks noChangeShapeType="1"/>
            <a:stCxn id="3" idx="2"/>
            <a:endCxn id="19" idx="0"/>
          </p:cNvCxnSpPr>
          <p:nvPr/>
        </p:nvCxnSpPr>
        <p:spPr bwMode="auto">
          <a:xfrm rot="5400000">
            <a:off x="2746249" y="1002917"/>
            <a:ext cx="582352" cy="3073751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" name="AutoShape 33">
            <a:extLst>
              <a:ext uri="{FF2B5EF4-FFF2-40B4-BE49-F238E27FC236}">
                <a16:creationId xmlns:a16="http://schemas.microsoft.com/office/drawing/2014/main" id="{DC758A07-521B-1347-9388-2CB11AF2FBE1}"/>
              </a:ext>
            </a:extLst>
          </p:cNvPr>
          <p:cNvCxnSpPr>
            <a:cxnSpLocks noChangeShapeType="1"/>
            <a:stCxn id="3" idx="2"/>
            <a:endCxn id="20" idx="0"/>
          </p:cNvCxnSpPr>
          <p:nvPr/>
        </p:nvCxnSpPr>
        <p:spPr bwMode="auto">
          <a:xfrm rot="16200000" flipH="1">
            <a:off x="5822903" y="1000013"/>
            <a:ext cx="582352" cy="307955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A49B10F6-EC38-8143-BD09-D679CE480983}"/>
              </a:ext>
            </a:extLst>
          </p:cNvPr>
          <p:cNvCxnSpPr>
            <a:cxnSpLocks noChangeShapeType="1"/>
            <a:stCxn id="19" idx="2"/>
            <a:endCxn id="4" idx="0"/>
          </p:cNvCxnSpPr>
          <p:nvPr/>
        </p:nvCxnSpPr>
        <p:spPr bwMode="auto">
          <a:xfrm rot="16200000" flipH="1">
            <a:off x="2715956" y="2437885"/>
            <a:ext cx="642937" cy="3073751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0" name="Text Box 40">
            <a:extLst>
              <a:ext uri="{FF2B5EF4-FFF2-40B4-BE49-F238E27FC236}">
                <a16:creationId xmlns:a16="http://schemas.microsoft.com/office/drawing/2014/main" id="{82B68AC9-C0A4-6349-A07D-040D03C3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551" y="3341262"/>
            <a:ext cx="3603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b="1" i="1" dirty="0">
                <a:solidFill>
                  <a:srgbClr val="000000"/>
                </a:solidFill>
                <a:ea typeface="ＭＳ Ｐゴシック" charset="-128"/>
              </a:rPr>
              <a:t>All other DM Rx per treating MD</a:t>
            </a:r>
          </a:p>
        </p:txBody>
      </p:sp>
      <p:cxnSp>
        <p:nvCxnSpPr>
          <p:cNvPr id="31" name="AutoShape 36">
            <a:extLst>
              <a:ext uri="{FF2B5EF4-FFF2-40B4-BE49-F238E27FC236}">
                <a16:creationId xmlns:a16="http://schemas.microsoft.com/office/drawing/2014/main" id="{9BA90DFA-CC7D-2E4A-B83D-7A04E3B3814E}"/>
              </a:ext>
            </a:extLst>
          </p:cNvPr>
          <p:cNvCxnSpPr>
            <a:cxnSpLocks noChangeShapeType="1"/>
            <a:stCxn id="20" idx="2"/>
            <a:endCxn id="4" idx="0"/>
          </p:cNvCxnSpPr>
          <p:nvPr/>
        </p:nvCxnSpPr>
        <p:spPr bwMode="auto">
          <a:xfrm rot="5400000">
            <a:off x="5792611" y="2434982"/>
            <a:ext cx="642937" cy="307955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4611D9C-3847-0446-A7EA-70C387086ED4}"/>
              </a:ext>
            </a:extLst>
          </p:cNvPr>
          <p:cNvSpPr txBox="1"/>
          <p:nvPr/>
        </p:nvSpPr>
        <p:spPr>
          <a:xfrm>
            <a:off x="3619478" y="6598985"/>
            <a:ext cx="5450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Wiviott SD, </a:t>
            </a:r>
            <a:r>
              <a:rPr lang="en-US" sz="1200" dirty="0" err="1"/>
              <a:t>Raz</a:t>
            </a:r>
            <a:r>
              <a:rPr lang="en-US" sz="1200" dirty="0"/>
              <a:t> I…</a:t>
            </a:r>
            <a:r>
              <a:rPr lang="en-US" sz="1200" dirty="0" err="1"/>
              <a:t>Sabatine</a:t>
            </a:r>
            <a:r>
              <a:rPr lang="en-US" sz="1200" dirty="0"/>
              <a:t> MA, </a:t>
            </a:r>
            <a:r>
              <a:rPr lang="en-US" sz="1200" i="1" dirty="0"/>
              <a:t>AHJ</a:t>
            </a:r>
            <a:r>
              <a:rPr lang="en-US" sz="1200" dirty="0"/>
              <a:t>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C9AD5E-7945-3F43-94DF-B7EA23249BC4}"/>
              </a:ext>
            </a:extLst>
          </p:cNvPr>
          <p:cNvSpPr/>
          <p:nvPr/>
        </p:nvSpPr>
        <p:spPr>
          <a:xfrm>
            <a:off x="1511060" y="1462695"/>
            <a:ext cx="6126480" cy="7859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17,160 with Type 2 DM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Established CV Disease (6974) or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Multiple Risk Factors (10186)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042BCB-C03D-7948-9451-D7665EA29E22}"/>
              </a:ext>
            </a:extLst>
          </p:cNvPr>
          <p:cNvSpPr/>
          <p:nvPr/>
        </p:nvSpPr>
        <p:spPr>
          <a:xfrm>
            <a:off x="1831100" y="4296230"/>
            <a:ext cx="5486400" cy="7850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Follow-up visits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In Person Q 6 </a:t>
            </a:r>
            <a:r>
              <a:rPr lang="en-US" sz="2000" b="1" dirty="0" err="1">
                <a:solidFill>
                  <a:schemeClr val="tx1"/>
                </a:solidFill>
              </a:rPr>
              <a:t>mo</a:t>
            </a:r>
            <a:r>
              <a:rPr lang="en-US" sz="2000" b="1" dirty="0">
                <a:solidFill>
                  <a:schemeClr val="tx1"/>
                </a:solidFill>
              </a:rPr>
              <a:t>/ telephone Q 3 </a:t>
            </a:r>
            <a:r>
              <a:rPr lang="en-US" sz="2000" b="1" dirty="0" err="1">
                <a:solidFill>
                  <a:schemeClr val="tx1"/>
                </a:solidFill>
              </a:rPr>
              <a:t>mo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175D5B-B429-7543-A391-2AD576C133DD}"/>
              </a:ext>
            </a:extLst>
          </p:cNvPr>
          <p:cNvSpPr/>
          <p:nvPr/>
        </p:nvSpPr>
        <p:spPr>
          <a:xfrm>
            <a:off x="2059700" y="5483446"/>
            <a:ext cx="5029200" cy="9642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Primary EPs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Safety: MACE (CVD/MI/Ischemic Stroke)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Dual Efficacy: CVD/HHF, MACE</a:t>
            </a:r>
          </a:p>
        </p:txBody>
      </p:sp>
      <p:cxnSp>
        <p:nvCxnSpPr>
          <p:cNvPr id="22" name="Straight Connector 21"/>
          <p:cNvCxnSpPr>
            <a:stCxn id="4" idx="2"/>
            <a:endCxn id="23" idx="0"/>
          </p:cNvCxnSpPr>
          <p:nvPr/>
        </p:nvCxnSpPr>
        <p:spPr>
          <a:xfrm>
            <a:off x="4574300" y="5081240"/>
            <a:ext cx="0" cy="4022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5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39"/>
    </mc:Choice>
    <mc:Fallback xmlns="">
      <p:transition spd="slow" advTm="3843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741F-537D-3C49-BD5C-1CE6D8CA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Criteria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EDFAA-B9E6-4841-96B9-A7CCD41EBED0}"/>
              </a:ext>
            </a:extLst>
          </p:cNvPr>
          <p:cNvSpPr txBox="1"/>
          <p:nvPr/>
        </p:nvSpPr>
        <p:spPr>
          <a:xfrm>
            <a:off x="97170" y="1258529"/>
            <a:ext cx="89599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Diagnosis of T2DM</a:t>
            </a:r>
            <a:r>
              <a:rPr lang="en-US" sz="2400" b="1" dirty="0"/>
              <a:t>, HbA1c 6.5-12%, </a:t>
            </a:r>
            <a:r>
              <a:rPr lang="en-US" sz="2400" b="1" dirty="0" err="1"/>
              <a:t>CrCl</a:t>
            </a:r>
            <a:r>
              <a:rPr lang="en-US" sz="2400" b="1" dirty="0"/>
              <a:t> ≥60 ml/min </a:t>
            </a:r>
          </a:p>
          <a:p>
            <a:endParaRPr lang="en-US" sz="2400" b="1" i="1" dirty="0">
              <a:solidFill>
                <a:srgbClr val="FF0000"/>
              </a:solidFill>
            </a:endParaRPr>
          </a:p>
          <a:p>
            <a:r>
              <a:rPr lang="en-US" sz="2400" b="1" i="1" dirty="0">
                <a:solidFill>
                  <a:srgbClr val="FF0000"/>
                </a:solidFill>
              </a:rPr>
              <a:t>AND 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u="sng" dirty="0"/>
              <a:t>Established ASCVD</a:t>
            </a:r>
            <a:r>
              <a:rPr lang="en-US" sz="2400" b="1" dirty="0"/>
              <a:t> (Secondary prevention)</a:t>
            </a:r>
          </a:p>
          <a:p>
            <a:r>
              <a:rPr lang="en-US" sz="2400" b="1" dirty="0"/>
              <a:t>	</a:t>
            </a:r>
            <a:r>
              <a:rPr lang="en-US" sz="2000" b="1" dirty="0"/>
              <a:t>Ischemic heart disease 	</a:t>
            </a:r>
          </a:p>
          <a:p>
            <a:r>
              <a:rPr lang="en-US" sz="2000" b="1" dirty="0"/>
              <a:t>	Cerebrovascular disease</a:t>
            </a:r>
          </a:p>
          <a:p>
            <a:r>
              <a:rPr lang="en-US" sz="2000" b="1" dirty="0"/>
              <a:t>	Peripheral Artery Disease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Or </a:t>
            </a:r>
          </a:p>
          <a:p>
            <a:endParaRPr lang="en-US" sz="1200" b="1" dirty="0"/>
          </a:p>
          <a:p>
            <a:r>
              <a:rPr lang="en-US" sz="2400" b="1" u="sng" dirty="0"/>
              <a:t>Multiple risk factors for ASCVD</a:t>
            </a:r>
            <a:r>
              <a:rPr lang="en-US" sz="2400" b="1" dirty="0"/>
              <a:t> (Primary prevention)</a:t>
            </a:r>
          </a:p>
          <a:p>
            <a:r>
              <a:rPr lang="en-US" sz="2000" b="1" dirty="0"/>
              <a:t>Men </a:t>
            </a:r>
            <a:r>
              <a:rPr lang="en-US" sz="2000" b="1" u="sng" dirty="0"/>
              <a:t>&gt;</a:t>
            </a:r>
            <a:r>
              <a:rPr lang="en-US" sz="2000" b="1" dirty="0"/>
              <a:t> 55 </a:t>
            </a:r>
            <a:r>
              <a:rPr lang="en-US" sz="2000" b="1" dirty="0" err="1"/>
              <a:t>yrs</a:t>
            </a:r>
            <a:r>
              <a:rPr lang="en-US" sz="2000" b="1" dirty="0"/>
              <a:t> and women </a:t>
            </a:r>
            <a:r>
              <a:rPr lang="en-US" sz="2000" b="1" u="sng" dirty="0"/>
              <a:t>&gt;</a:t>
            </a:r>
            <a:r>
              <a:rPr lang="en-US" sz="2000" b="1" dirty="0"/>
              <a:t> 60 </a:t>
            </a:r>
            <a:r>
              <a:rPr lang="en-US" sz="2000" b="1" dirty="0" err="1"/>
              <a:t>yrs</a:t>
            </a:r>
            <a:r>
              <a:rPr lang="en-US" sz="2000" b="1" dirty="0"/>
              <a:t> with at least one additional risk factor:</a:t>
            </a:r>
          </a:p>
          <a:p>
            <a:r>
              <a:rPr lang="en-US" sz="2000" b="1" dirty="0"/>
              <a:t>	Dyslipidemia</a:t>
            </a:r>
          </a:p>
          <a:p>
            <a:r>
              <a:rPr lang="en-US" sz="2000" b="1" dirty="0"/>
              <a:t>	Hypertension	</a:t>
            </a:r>
          </a:p>
          <a:p>
            <a:r>
              <a:rPr lang="en-US" sz="2000" b="1" dirty="0"/>
              <a:t>	Current Tobacco use</a:t>
            </a:r>
          </a:p>
          <a:p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2649B-1940-1948-8D28-373CDF5BAE82}"/>
              </a:ext>
            </a:extLst>
          </p:cNvPr>
          <p:cNvSpPr txBox="1"/>
          <p:nvPr/>
        </p:nvSpPr>
        <p:spPr>
          <a:xfrm>
            <a:off x="3606226" y="6585733"/>
            <a:ext cx="5450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Wiviott SD, </a:t>
            </a:r>
            <a:r>
              <a:rPr lang="en-US" sz="1200" dirty="0" err="1"/>
              <a:t>Raz</a:t>
            </a:r>
            <a:r>
              <a:rPr lang="en-US" sz="1200" dirty="0"/>
              <a:t> I…</a:t>
            </a:r>
            <a:r>
              <a:rPr lang="en-US" sz="1200" dirty="0" err="1"/>
              <a:t>Sabatine</a:t>
            </a:r>
            <a:r>
              <a:rPr lang="en-US" sz="1200" dirty="0"/>
              <a:t> MA, </a:t>
            </a:r>
            <a:r>
              <a:rPr lang="en-US" sz="1200" i="1" dirty="0"/>
              <a:t>AHJ</a:t>
            </a:r>
            <a:r>
              <a:rPr lang="en-US" sz="12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6423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62"/>
    </mc:Choice>
    <mc:Fallback xmlns="">
      <p:transition spd="slow" advTm="2066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741F-537D-3C49-BD5C-1CE6D8CA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Plan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2E344D-DF85-6645-AC6F-8CB38AD98B38}"/>
              </a:ext>
            </a:extLst>
          </p:cNvPr>
          <p:cNvSpPr txBox="1"/>
          <p:nvPr/>
        </p:nvSpPr>
        <p:spPr>
          <a:xfrm>
            <a:off x="2004394" y="1302776"/>
            <a:ext cx="5241232" cy="64633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0" dirty="0">
                <a:solidFill>
                  <a:srgbClr val="000000"/>
                </a:solidFill>
                <a:ea typeface="MS PGothic"/>
              </a:rPr>
              <a:t>MACE</a:t>
            </a:r>
          </a:p>
          <a:p>
            <a:pPr algn="ctr">
              <a:defRPr/>
            </a:pPr>
            <a:r>
              <a:rPr lang="en-US" sz="1600" b="1" kern="0" dirty="0">
                <a:solidFill>
                  <a:srgbClr val="000000"/>
                </a:solidFill>
                <a:ea typeface="MS PGothic"/>
              </a:rPr>
              <a:t>Non-inferiority (Upper Bound CI &lt;1.3): </a:t>
            </a:r>
            <a:r>
              <a:rPr lang="en-US" sz="1600" kern="0" dirty="0">
                <a:solidFill>
                  <a:srgbClr val="000000"/>
                </a:solidFill>
                <a:ea typeface="MS PGothic"/>
              </a:rPr>
              <a:t>1</a:t>
            </a:r>
            <a:r>
              <a:rPr lang="en-US" sz="1600" b="1" kern="0" dirty="0">
                <a:solidFill>
                  <a:srgbClr val="000000"/>
                </a:solidFill>
                <a:ea typeface="MS PGothic"/>
              </a:rPr>
              <a:t>-sided </a:t>
            </a:r>
            <a:r>
              <a:rPr lang="en-US" sz="1600" b="1" kern="0" dirty="0">
                <a:solidFill>
                  <a:srgbClr val="000000"/>
                </a:solidFill>
                <a:latin typeface="Symbol" panose="05050102010706020507" pitchFamily="18" charset="2"/>
                <a:ea typeface="MS PGothic"/>
              </a:rPr>
              <a:t>a</a:t>
            </a:r>
            <a:r>
              <a:rPr lang="en-US" sz="1600" b="1" kern="0" dirty="0">
                <a:solidFill>
                  <a:srgbClr val="000000"/>
                </a:solidFill>
                <a:ea typeface="MS PGothic"/>
              </a:rPr>
              <a:t> = 0.023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C43E80-766B-CC43-80EA-CF1F5E7CA917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>
            <a:off x="4625010" y="1949107"/>
            <a:ext cx="0" cy="5588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6">
            <a:extLst>
              <a:ext uri="{FF2B5EF4-FFF2-40B4-BE49-F238E27FC236}">
                <a16:creationId xmlns:a16="http://schemas.microsoft.com/office/drawing/2014/main" id="{D9E16588-CBB6-FC4C-89A2-5AA8FC1C911E}"/>
              </a:ext>
            </a:extLst>
          </p:cNvPr>
          <p:cNvSpPr txBox="1"/>
          <p:nvPr/>
        </p:nvSpPr>
        <p:spPr>
          <a:xfrm>
            <a:off x="363561" y="2507924"/>
            <a:ext cx="8522898" cy="1015663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0" dirty="0">
                <a:solidFill>
                  <a:srgbClr val="000000"/>
                </a:solidFill>
                <a:ea typeface="MS PGothic"/>
              </a:rPr>
              <a:t>Superiority for Co-Primary Efficacy Endpoints (MACE &amp; CVD/HHF)</a:t>
            </a:r>
            <a:br>
              <a:rPr lang="en-US" sz="2000" b="1" kern="0" dirty="0">
                <a:solidFill>
                  <a:srgbClr val="000000"/>
                </a:solidFill>
                <a:ea typeface="MS PGothic"/>
              </a:rPr>
            </a:br>
            <a:r>
              <a:rPr lang="en-US" sz="2000" b="1" i="1" kern="0" dirty="0">
                <a:solidFill>
                  <a:srgbClr val="000000"/>
                </a:solidFill>
                <a:ea typeface="MS PGothic"/>
              </a:rPr>
              <a:t>divide </a:t>
            </a:r>
            <a:r>
              <a:rPr lang="en-US" sz="2000" i="1" kern="0" dirty="0">
                <a:solidFill>
                  <a:srgbClr val="000000"/>
                </a:solidFill>
                <a:latin typeface="Symbol" panose="05050102010706020507" pitchFamily="18" charset="2"/>
                <a:ea typeface="MS PGothic"/>
              </a:rPr>
              <a:t>a </a:t>
            </a:r>
            <a:r>
              <a:rPr lang="en-US" sz="2000" b="1" i="1" kern="0" dirty="0">
                <a:solidFill>
                  <a:srgbClr val="000000"/>
                </a:solidFill>
                <a:ea typeface="MS PGothic"/>
              </a:rPr>
              <a:t>in half, test each simultaneously with  2-sided</a:t>
            </a:r>
            <a:r>
              <a:rPr lang="en-US" sz="2000" i="1" kern="0" dirty="0">
                <a:solidFill>
                  <a:srgbClr val="000000"/>
                </a:solidFill>
                <a:latin typeface="Symbol" panose="05050102010706020507" pitchFamily="18" charset="2"/>
                <a:ea typeface="MS PGothic"/>
              </a:rPr>
              <a:t>a</a:t>
            </a:r>
            <a:r>
              <a:rPr lang="en-US" sz="2000" b="1" i="1" kern="0" dirty="0">
                <a:solidFill>
                  <a:srgbClr val="000000"/>
                </a:solidFill>
                <a:ea typeface="MS PGothic"/>
              </a:rPr>
              <a:t> = 0.0231 </a:t>
            </a:r>
          </a:p>
          <a:p>
            <a:pPr algn="ctr">
              <a:defRPr/>
            </a:pPr>
            <a:r>
              <a:rPr lang="en-US" sz="2000" i="1" kern="0" dirty="0">
                <a:solidFill>
                  <a:srgbClr val="000000"/>
                </a:solidFill>
                <a:ea typeface="MS PGothic"/>
              </a:rPr>
              <a:t>if either significant, may recycle </a:t>
            </a:r>
            <a:r>
              <a:rPr lang="en-US" sz="2000" i="1" kern="0" dirty="0">
                <a:solidFill>
                  <a:srgbClr val="000000"/>
                </a:solidFill>
                <a:latin typeface="Symbol" panose="05050102010706020507" pitchFamily="18" charset="2"/>
                <a:ea typeface="MS PGothic"/>
              </a:rPr>
              <a:t>a </a:t>
            </a:r>
            <a:r>
              <a:rPr lang="en-US" sz="2000" i="1" kern="0" dirty="0">
                <a:solidFill>
                  <a:srgbClr val="000000"/>
                </a:solidFill>
                <a:ea typeface="MS PGothic"/>
              </a:rPr>
              <a:t>to test other at 0.0462</a:t>
            </a:r>
            <a:endParaRPr lang="en-US" sz="2000" b="1" i="1" kern="0" dirty="0">
              <a:solidFill>
                <a:srgbClr val="000000"/>
              </a:solidFill>
              <a:ea typeface="MS PGothic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6A6F00-BC9A-0243-9E02-F93027CCB195}"/>
              </a:ext>
            </a:extLst>
          </p:cNvPr>
          <p:cNvCxnSpPr>
            <a:stCxn id="19" idx="2"/>
            <a:endCxn id="21" idx="0"/>
          </p:cNvCxnSpPr>
          <p:nvPr/>
        </p:nvCxnSpPr>
        <p:spPr>
          <a:xfrm>
            <a:off x="4625010" y="3523587"/>
            <a:ext cx="0" cy="660766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DE7DA55-B0E9-0C48-81EE-408E70ECD44F}"/>
              </a:ext>
            </a:extLst>
          </p:cNvPr>
          <p:cNvSpPr txBox="1"/>
          <p:nvPr/>
        </p:nvSpPr>
        <p:spPr>
          <a:xfrm>
            <a:off x="3316884" y="4184353"/>
            <a:ext cx="2616252" cy="830997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000000"/>
                </a:solidFill>
                <a:ea typeface="MS PGothic"/>
              </a:rPr>
              <a:t>Renal composite</a:t>
            </a:r>
          </a:p>
          <a:p>
            <a:pPr algn="ctr">
              <a:defRPr/>
            </a:pPr>
            <a:r>
              <a:rPr lang="en-US" sz="1200" b="1" kern="0" dirty="0">
                <a:solidFill>
                  <a:srgbClr val="000000"/>
                </a:solidFill>
                <a:ea typeface="MS PGothic"/>
              </a:rPr>
              <a:t>40%↓ eGFR, ESRD, Renal or CV death</a:t>
            </a:r>
          </a:p>
          <a:p>
            <a:pPr algn="ctr">
              <a:defRPr/>
            </a:pPr>
            <a:r>
              <a:rPr lang="en-US" i="1" kern="0" dirty="0">
                <a:solidFill>
                  <a:srgbClr val="000000"/>
                </a:solidFill>
                <a:latin typeface="Symbol" panose="05050102010706020507" pitchFamily="18" charset="2"/>
                <a:ea typeface="MS PGothic"/>
              </a:rPr>
              <a:t>a =</a:t>
            </a:r>
            <a:r>
              <a:rPr lang="en-US" i="1" kern="0" dirty="0">
                <a:solidFill>
                  <a:srgbClr val="000000"/>
                </a:solidFill>
                <a:ea typeface="MS PGothic"/>
              </a:rPr>
              <a:t> 0.0462</a:t>
            </a:r>
            <a:endParaRPr lang="en-US" b="1" kern="0" dirty="0">
              <a:solidFill>
                <a:srgbClr val="000000"/>
              </a:solidFill>
              <a:ea typeface="MS PGothic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AEEF96-93FB-3848-890A-DB04298747D5}"/>
              </a:ext>
            </a:extLst>
          </p:cNvPr>
          <p:cNvSpPr txBox="1"/>
          <p:nvPr/>
        </p:nvSpPr>
        <p:spPr>
          <a:xfrm>
            <a:off x="3316884" y="5583156"/>
            <a:ext cx="2616252" cy="707886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0" dirty="0">
                <a:solidFill>
                  <a:srgbClr val="000000"/>
                </a:solidFill>
                <a:ea typeface="MS PGothic"/>
              </a:rPr>
              <a:t>All-cause mortality</a:t>
            </a:r>
          </a:p>
          <a:p>
            <a:pPr algn="ctr">
              <a:defRPr/>
            </a:pPr>
            <a:r>
              <a:rPr lang="en-US" sz="2000" i="1" kern="0" dirty="0">
                <a:solidFill>
                  <a:srgbClr val="000000"/>
                </a:solidFill>
                <a:latin typeface="Symbol" panose="05050102010706020507" pitchFamily="18" charset="2"/>
                <a:ea typeface="MS PGothic"/>
              </a:rPr>
              <a:t>a =</a:t>
            </a:r>
            <a:r>
              <a:rPr lang="en-US" sz="2000" i="1" kern="0" dirty="0">
                <a:solidFill>
                  <a:srgbClr val="000000"/>
                </a:solidFill>
                <a:ea typeface="MS PGothic"/>
              </a:rPr>
              <a:t> 0.0462</a:t>
            </a:r>
            <a:endParaRPr lang="en-US" sz="2000" kern="0" dirty="0">
              <a:solidFill>
                <a:srgbClr val="000000"/>
              </a:solidFill>
              <a:ea typeface="MS PGothic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E1B00E-DE27-F244-B208-A6E67C004384}"/>
              </a:ext>
            </a:extLst>
          </p:cNvPr>
          <p:cNvSpPr txBox="1"/>
          <p:nvPr/>
        </p:nvSpPr>
        <p:spPr>
          <a:xfrm>
            <a:off x="2918536" y="1987102"/>
            <a:ext cx="15440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If non-inferior 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9B941E-137A-5C40-A9C3-8E0F7478E7B2}"/>
              </a:ext>
            </a:extLst>
          </p:cNvPr>
          <p:cNvSpPr txBox="1"/>
          <p:nvPr/>
        </p:nvSpPr>
        <p:spPr>
          <a:xfrm>
            <a:off x="2583516" y="3665132"/>
            <a:ext cx="18517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If both significant …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01B016-B259-3545-9A8A-1FBC10A5F0C6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625010" y="5445610"/>
            <a:ext cx="0" cy="137546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A6AB062-E2C6-9B42-9373-9846EF680DF3}"/>
              </a:ext>
            </a:extLst>
          </p:cNvPr>
          <p:cNvSpPr txBox="1"/>
          <p:nvPr/>
        </p:nvSpPr>
        <p:spPr>
          <a:xfrm>
            <a:off x="2724978" y="5104495"/>
            <a:ext cx="14285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If significant 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9B9A93-E28D-C745-B92B-567E443EFF11}"/>
              </a:ext>
            </a:extLst>
          </p:cNvPr>
          <p:cNvSpPr txBox="1"/>
          <p:nvPr/>
        </p:nvSpPr>
        <p:spPr>
          <a:xfrm>
            <a:off x="3606226" y="6585733"/>
            <a:ext cx="5450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Wiviott SD, </a:t>
            </a:r>
            <a:r>
              <a:rPr lang="en-US" sz="1200" dirty="0" err="1"/>
              <a:t>Raz</a:t>
            </a:r>
            <a:r>
              <a:rPr lang="en-US" sz="1200" dirty="0"/>
              <a:t> I…</a:t>
            </a:r>
            <a:r>
              <a:rPr lang="en-US" sz="1200" dirty="0" err="1"/>
              <a:t>Sabatine</a:t>
            </a:r>
            <a:r>
              <a:rPr lang="en-US" sz="1200" dirty="0"/>
              <a:t> MA, </a:t>
            </a:r>
            <a:r>
              <a:rPr lang="en-US" sz="1200" i="1" dirty="0"/>
              <a:t>AHJ</a:t>
            </a:r>
            <a:r>
              <a:rPr lang="en-US" sz="1200" dirty="0"/>
              <a:t> 2018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245E3E-CCC6-4745-9EC3-FA740874C318}"/>
              </a:ext>
            </a:extLst>
          </p:cNvPr>
          <p:cNvCxnSpPr>
            <a:cxnSpLocks/>
          </p:cNvCxnSpPr>
          <p:nvPr/>
        </p:nvCxnSpPr>
        <p:spPr>
          <a:xfrm>
            <a:off x="4625010" y="5085894"/>
            <a:ext cx="0" cy="497262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70"/>
    </mc:Choice>
    <mc:Fallback xmlns="">
      <p:transition spd="slow" advTm="281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b="1" dirty="0"/>
              <a:t>Trial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5950"/>
            <a:ext cx="8839200" cy="4191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u="sng" dirty="0"/>
              <a:t>TIMI Study Group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Marc Sabatine (Chair) 		Stephen Wiviott (PI)		Marc Bonaca (NLI)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Christian Ruff (CEC Chair)	P. Fish &amp; A. Jevne (Operations)	S. Murphy &amp; J. Kuder (Statistics)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Sameer </a:t>
            </a:r>
            <a:r>
              <a:rPr lang="en-US" sz="1600" dirty="0" err="1"/>
              <a:t>Bansilal</a:t>
            </a:r>
            <a:r>
              <a:rPr lang="en-US" sz="1600" dirty="0"/>
              <a:t> (Fellow) 	Michael Silverman (Fellow)	Eri Toda Kato (Fellow)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Thomas Zelniker (Fellow) 	Remo Furtado (Fellow)			</a:t>
            </a:r>
          </a:p>
          <a:p>
            <a:pPr marL="0" indent="0">
              <a:spcBef>
                <a:spcPts val="0"/>
              </a:spcBef>
              <a:buNone/>
            </a:pPr>
            <a:endParaRPr lang="en-US" sz="7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u="sng" dirty="0"/>
              <a:t>Hadassah Medical Organization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Itamar Raz (PI)		Ofri Mosenzon 		Avivit Cahn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/>
              <a:t>Alona</a:t>
            </a:r>
            <a:r>
              <a:rPr lang="en-US" sz="1600" dirty="0"/>
              <a:t> </a:t>
            </a:r>
            <a:r>
              <a:rPr lang="en-US" sz="1600" dirty="0" err="1"/>
              <a:t>Buskila</a:t>
            </a:r>
            <a:r>
              <a:rPr lang="en-US" sz="1600" dirty="0"/>
              <a:t>		Aluma Weiss </a:t>
            </a:r>
          </a:p>
          <a:p>
            <a:pPr marL="0" indent="0">
              <a:spcBef>
                <a:spcPts val="0"/>
              </a:spcBef>
              <a:buNone/>
            </a:pPr>
            <a:endParaRPr lang="en-US" sz="7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u="sng" dirty="0"/>
              <a:t>Sponsor: AstraZeneca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Anna Maria Langkilde		Ywonne Fox		Ingrid Gause-Nilsson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Martin Fredriksson		Peter Johansson 		Andrzej Towarowski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Sandra Ranft </a:t>
            </a:r>
          </a:p>
          <a:p>
            <a:pPr marL="0" indent="0">
              <a:spcBef>
                <a:spcPts val="0"/>
              </a:spcBef>
              <a:buNone/>
            </a:pPr>
            <a:endParaRPr lang="en-US" sz="700" b="1" u="sng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u="sng" dirty="0"/>
              <a:t>Executive Committee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Marc Sabatine (Chair)		Stephen Wiviott		Itamar Raz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Deepak Bhatt		Lawrence Leiter		Darren McGuire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John Wilding		Anna Maria Langkilde		Ingrid Gause-Nilsson </a:t>
            </a: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endParaRPr lang="en-US" sz="7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u="sng" dirty="0"/>
              <a:t>Independent Data Monitoring Committee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Robert Harrington (Chair)	Jaakko Tuomilehto		Richard Nesto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Michael Droller		Kerry Lee</a:t>
            </a:r>
          </a:p>
        </p:txBody>
      </p:sp>
    </p:spTree>
    <p:extLst>
      <p:ext uri="{BB962C8B-B14F-4D97-AF65-F5344CB8AC3E}">
        <p14:creationId xmlns:p14="http://schemas.microsoft.com/office/powerpoint/2010/main" val="33811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34"/>
    </mc:Choice>
    <mc:Fallback xmlns="">
      <p:transition spd="slow" advTm="2313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b="1" dirty="0"/>
              <a:t>Steering Committee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6F7C28-DBB3-0245-BBD5-5AA83A2625BD}"/>
              </a:ext>
            </a:extLst>
          </p:cNvPr>
          <p:cNvSpPr txBox="1">
            <a:spLocks/>
          </p:cNvSpPr>
          <p:nvPr/>
        </p:nvSpPr>
        <p:spPr bwMode="auto">
          <a:xfrm>
            <a:off x="152400" y="1232446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accent3"/>
                </a:solidFill>
                <a:latin typeface="+mn-lt"/>
                <a:ea typeface="ＭＳ Ｐゴシック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>
                <a:solidFill>
                  <a:schemeClr val="accent3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accent3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3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accent3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Argentina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India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South Africa</a:t>
            </a:r>
          </a:p>
          <a:p>
            <a:pPr marL="0" indent="0" defTabSz="914400">
              <a:buClr>
                <a:srgbClr val="F26522"/>
              </a:buClr>
              <a:buNone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R. Diaz/ L.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Litwak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P. Kumar/ P. Pais		</a:t>
            </a:r>
            <a:r>
              <a:rPr lang="en-US" sz="1200" kern="0" dirty="0">
                <a:solidFill>
                  <a:schemeClr val="tx1"/>
                </a:solidFill>
                <a:latin typeface="Arial"/>
              </a:rPr>
              <a:t>F. Bonnici/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A. Dalby </a:t>
            </a:r>
          </a:p>
          <a:p>
            <a:pPr marL="0" indent="0" defTabSz="914400">
              <a:buClr>
                <a:srgbClr val="F26522"/>
              </a:buClr>
              <a:buNone/>
              <a:defRPr/>
            </a:pP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Australia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Israel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Spain</a:t>
            </a:r>
          </a:p>
          <a:p>
            <a:pPr marL="0" lvl="0" indent="0" defTabSz="914400">
              <a:buClr>
                <a:srgbClr val="F26522"/>
              </a:buClr>
              <a:buNone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</a:rPr>
              <a:t>P. </a:t>
            </a:r>
            <a:r>
              <a:rPr lang="en-US" sz="1200" kern="0" dirty="0" err="1">
                <a:solidFill>
                  <a:schemeClr val="tx1"/>
                </a:solidFill>
                <a:latin typeface="Arial"/>
              </a:rPr>
              <a:t>Aylward</a:t>
            </a:r>
            <a:r>
              <a:rPr lang="en-US" sz="1200" kern="0" dirty="0">
                <a:solidFill>
                  <a:schemeClr val="tx1"/>
                </a:solidFill>
                <a:latin typeface="Arial"/>
              </a:rPr>
              <a:t>/ M. Cooper		B. Lewis/ J. Wainstein		J. López-</a:t>
            </a:r>
            <a:r>
              <a:rPr lang="en-US" sz="1200" kern="0" dirty="0" err="1">
                <a:solidFill>
                  <a:schemeClr val="tx1"/>
                </a:solidFill>
                <a:latin typeface="Arial"/>
              </a:rPr>
              <a:t>Sendón</a:t>
            </a:r>
            <a:r>
              <a:rPr lang="en-US" sz="1200" kern="0" dirty="0">
                <a:solidFill>
                  <a:schemeClr val="tx1"/>
                </a:solidFill>
                <a:latin typeface="Arial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Belgium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Italy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Sweden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L. Van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Gaal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D.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Ardissino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E.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Bonora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P.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Merlini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M.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Dellborg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C.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Östgren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Brazil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Japan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Taiwan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F.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Eliaschewitz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J.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Nicolau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S.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Goto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Kadowaki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E. Kato	C. Chiang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Bulgaria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Mexico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Thailand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A.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Goudev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Tankova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M. Herrera/ F. Padilla		C.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Deerochanawong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Canada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Netherlands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Turkey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L. Leiter/ P. Theroux		A.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Kooy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T. Oude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Ophuis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I.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Satman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China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Philippines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Ukraine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Y.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Huo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L. Ji			M.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Abola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R.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Sy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A.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Parkhomenko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Czech Republic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Poland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United Kingdom</a:t>
            </a:r>
          </a:p>
          <a:p>
            <a:pPr marL="0" lvl="0" indent="0" defTabSz="914400">
              <a:buClr>
                <a:srgbClr val="F26522"/>
              </a:buClr>
              <a:buNone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A. </a:t>
            </a:r>
            <a:r>
              <a:rPr lang="en-US" sz="1200" kern="0" dirty="0" err="1">
                <a:solidFill>
                  <a:schemeClr val="tx1"/>
                </a:solidFill>
                <a:latin typeface="Arial"/>
              </a:rPr>
              <a:t>Šmahelová</a:t>
            </a:r>
            <a:r>
              <a:rPr lang="en-US" sz="1200" kern="0" dirty="0">
                <a:solidFill>
                  <a:schemeClr val="tx1"/>
                </a:solidFill>
                <a:latin typeface="Arial"/>
              </a:rPr>
              <a:t>/ J. Špinar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A.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Budaj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K.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Strojek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K. Ray/ J. Wilding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France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Republic of Korea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United States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S.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Hadjadj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G.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Montalescot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K. Park			M.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Bonaca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J. Dwyer/ J. Rosenstock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Germany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Romania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Vietnam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C. Bode/ M.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Nauck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S.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Cernea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D.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Dimulescu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T. Nguyen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Hong Kong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Russian Federation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R. Ma			O.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Averkov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M.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Ruda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M.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Shestakova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6522"/>
              </a:buClr>
              <a:buSzTx/>
              <a:buFontTx/>
              <a:buNone/>
              <a:tabLst/>
              <a:defRPr/>
            </a:pP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Hungary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			</a:t>
            </a: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Slovakia</a:t>
            </a:r>
          </a:p>
          <a:p>
            <a:pPr marL="0" lvl="0" indent="0" defTabSz="914400">
              <a:buClr>
                <a:srgbClr val="F26522"/>
              </a:buClr>
              <a:buNone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G.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Jermendy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/ R. Kiss		I. </a:t>
            </a:r>
            <a:r>
              <a:rPr lang="en-US" sz="1200" kern="0" dirty="0">
                <a:solidFill>
                  <a:schemeClr val="tx1"/>
                </a:solidFill>
                <a:latin typeface="Arial"/>
              </a:rPr>
              <a:t>Tkáč 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BAFE8C-5340-DA45-B962-EB81D7E215E4}"/>
              </a:ext>
            </a:extLst>
          </p:cNvPr>
          <p:cNvSpPr/>
          <p:nvPr/>
        </p:nvSpPr>
        <p:spPr>
          <a:xfrm>
            <a:off x="0" y="1042218"/>
            <a:ext cx="9144000" cy="21139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66000">
                <a:schemeClr val="accent2"/>
              </a:gs>
              <a:gs pos="100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76D17B-EEF1-9B46-BF65-D6CD62ABD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2"/>
            <a:ext cx="1478714" cy="993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9B57DC-92C4-1B4B-8953-11113C517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903" y="141631"/>
            <a:ext cx="470035" cy="75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43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3"/>
    </mc:Choice>
    <mc:Fallback xmlns="">
      <p:transition spd="slow" advTm="757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9497-0435-3A4A-B4EA-5660886B5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Enrollment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AFEEF8-C732-4C41-A03A-AA4D6155F782}"/>
              </a:ext>
            </a:extLst>
          </p:cNvPr>
          <p:cNvGrpSpPr/>
          <p:nvPr/>
        </p:nvGrpSpPr>
        <p:grpSpPr>
          <a:xfrm>
            <a:off x="266700" y="1293937"/>
            <a:ext cx="8711349" cy="5411663"/>
            <a:chOff x="266700" y="1293937"/>
            <a:chExt cx="8711349" cy="54116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E07313-56DD-CD43-8D4D-892F3B8CB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" y="1293937"/>
              <a:ext cx="8534400" cy="5171681"/>
            </a:xfrm>
            <a:prstGeom prst="rect">
              <a:avLst/>
            </a:prstGeom>
          </p:spPr>
        </p:pic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F362117-AD3D-974E-ACBC-62EA00E03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9895" y="5915618"/>
              <a:ext cx="833882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Australia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300" kern="0" dirty="0">
                  <a:solidFill>
                    <a:srgbClr val="000000"/>
                  </a:solidFill>
                </a:rPr>
                <a:t>414</a:t>
              </a:r>
              <a:endParaRPr kumimoji="0" lang="en-GB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 Box 12">
              <a:extLst>
                <a:ext uri="{FF2B5EF4-FFF2-40B4-BE49-F238E27FC236}">
                  <a16:creationId xmlns:a16="http://schemas.microsoft.com/office/drawing/2014/main" id="{296723D6-AFE7-0346-A0F9-FABC4C355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3504" y="3688573"/>
              <a:ext cx="6858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USA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3884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13">
              <a:extLst>
                <a:ext uri="{FF2B5EF4-FFF2-40B4-BE49-F238E27FC236}">
                  <a16:creationId xmlns:a16="http://schemas.microsoft.com/office/drawing/2014/main" id="{1D7B5BD9-7CAC-F748-8A60-FB352AA8D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2128" y="2914813"/>
              <a:ext cx="76976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Canada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1585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id="{1A3BD1AC-A796-634E-9385-F2BED58ED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904" y="4238697"/>
              <a:ext cx="9906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Mexico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868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 Box 15">
              <a:extLst>
                <a:ext uri="{FF2B5EF4-FFF2-40B4-BE49-F238E27FC236}">
                  <a16:creationId xmlns:a16="http://schemas.microsoft.com/office/drawing/2014/main" id="{1729AEE9-5065-1344-BA05-CB1B18CC3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8204" y="5521580"/>
              <a:ext cx="12954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Argentina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683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17">
              <a:extLst>
                <a:ext uri="{FF2B5EF4-FFF2-40B4-BE49-F238E27FC236}">
                  <a16:creationId xmlns:a16="http://schemas.microsoft.com/office/drawing/2014/main" id="{E79247E4-F2A9-3A4F-9BD2-AD9B14E37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4950" y="4909132"/>
              <a:ext cx="10668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Brazil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326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9">
              <a:extLst>
                <a:ext uri="{FF2B5EF4-FFF2-40B4-BE49-F238E27FC236}">
                  <a16:creationId xmlns:a16="http://schemas.microsoft.com/office/drawing/2014/main" id="{4DECBF3E-3515-624D-9C7D-5DE50A50C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789" y="3853294"/>
              <a:ext cx="8382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China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215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 Box 21">
              <a:extLst>
                <a:ext uri="{FF2B5EF4-FFF2-40B4-BE49-F238E27FC236}">
                  <a16:creationId xmlns:a16="http://schemas.microsoft.com/office/drawing/2014/main" id="{FD10D93E-4073-F94D-BE73-E8A328253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695" y="2776074"/>
              <a:ext cx="114300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Poland: 931</a:t>
              </a:r>
            </a:p>
          </p:txBody>
        </p:sp>
        <p:sp>
          <p:nvSpPr>
            <p:cNvPr id="14" name="Text Box 24">
              <a:extLst>
                <a:ext uri="{FF2B5EF4-FFF2-40B4-BE49-F238E27FC236}">
                  <a16:creationId xmlns:a16="http://schemas.microsoft.com/office/drawing/2014/main" id="{291234DE-779B-A34A-9885-33DCCFCE5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439" y="3743961"/>
              <a:ext cx="11669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France: 187</a:t>
              </a:r>
            </a:p>
          </p:txBody>
        </p:sp>
        <p:sp>
          <p:nvSpPr>
            <p:cNvPr id="15" name="Text Box 25">
              <a:extLst>
                <a:ext uri="{FF2B5EF4-FFF2-40B4-BE49-F238E27FC236}">
                  <a16:creationId xmlns:a16="http://schemas.microsoft.com/office/drawing/2014/main" id="{347D3B7B-0ACE-D74C-B4A4-FA6D6F547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2718" y="2923320"/>
              <a:ext cx="130108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Germany: 215</a:t>
              </a:r>
            </a:p>
          </p:txBody>
        </p:sp>
        <p:sp>
          <p:nvSpPr>
            <p:cNvPr id="16" name="Text Box 28">
              <a:extLst>
                <a:ext uri="{FF2B5EF4-FFF2-40B4-BE49-F238E27FC236}">
                  <a16:creationId xmlns:a16="http://schemas.microsoft.com/office/drawing/2014/main" id="{0BAAE187-C192-D14F-A05D-27EDF798F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2409" y="4575827"/>
              <a:ext cx="99405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India:</a:t>
              </a:r>
              <a:r>
                <a:rPr lang="en-US" altLang="en-US" sz="1300" kern="0" dirty="0">
                  <a:solidFill>
                    <a:srgbClr val="000000"/>
                  </a:solidFill>
                </a:rPr>
                <a:t>193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 Box 29">
              <a:extLst>
                <a:ext uri="{FF2B5EF4-FFF2-40B4-BE49-F238E27FC236}">
                  <a16:creationId xmlns:a16="http://schemas.microsoft.com/office/drawing/2014/main" id="{C9D2B4BE-AB1D-774E-8C6B-70A60100A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8322" y="4915750"/>
              <a:ext cx="8382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Israel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340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30">
              <a:extLst>
                <a:ext uri="{FF2B5EF4-FFF2-40B4-BE49-F238E27FC236}">
                  <a16:creationId xmlns:a16="http://schemas.microsoft.com/office/drawing/2014/main" id="{4CAAA1F1-99CA-2C41-A678-2598DEAEE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8988" y="4316621"/>
              <a:ext cx="104291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Italy:</a:t>
              </a:r>
              <a:r>
                <a:rPr lang="en-US" altLang="en-US" sz="1300" kern="0" dirty="0">
                  <a:solidFill>
                    <a:srgbClr val="000000"/>
                  </a:solidFill>
                </a:rPr>
                <a:t>155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31">
              <a:extLst>
                <a:ext uri="{FF2B5EF4-FFF2-40B4-BE49-F238E27FC236}">
                  <a16:creationId xmlns:a16="http://schemas.microsoft.com/office/drawing/2014/main" id="{73889ADE-403A-DF4F-B132-ECDCC11CB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0101" y="3899425"/>
              <a:ext cx="8382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Japan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95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 Box 32">
              <a:extLst>
                <a:ext uri="{FF2B5EF4-FFF2-40B4-BE49-F238E27FC236}">
                  <a16:creationId xmlns:a16="http://schemas.microsoft.com/office/drawing/2014/main" id="{79B59EA2-858B-1D43-81DC-80D3BBFF9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8349" y="3303714"/>
              <a:ext cx="1409700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Republic of Korea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357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C42EFC17-0306-E641-98C9-7D315C69A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013" y="3176863"/>
              <a:ext cx="153349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Netherlands:</a:t>
              </a:r>
              <a:r>
                <a:rPr kumimoji="0" lang="en-US" altLang="en-US" sz="13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lang="en-US" altLang="en-US" sz="1300" kern="0" dirty="0">
                  <a:solidFill>
                    <a:srgbClr val="000000"/>
                  </a:solidFill>
                </a:rPr>
                <a:t>401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 Box 37">
              <a:extLst>
                <a:ext uri="{FF2B5EF4-FFF2-40B4-BE49-F238E27FC236}">
                  <a16:creationId xmlns:a16="http://schemas.microsoft.com/office/drawing/2014/main" id="{69B69A3C-F24D-1242-834D-CF00C0970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8367" y="4675628"/>
              <a:ext cx="10668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Philippines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335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 Box 38">
              <a:extLst>
                <a:ext uri="{FF2B5EF4-FFF2-40B4-BE49-F238E27FC236}">
                  <a16:creationId xmlns:a16="http://schemas.microsoft.com/office/drawing/2014/main" id="{D1D8D6A5-171D-5B43-B3CF-3C6DE7F2F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0201" y="3469809"/>
              <a:ext cx="9906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Romania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483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 Box 39">
              <a:extLst>
                <a:ext uri="{FF2B5EF4-FFF2-40B4-BE49-F238E27FC236}">
                  <a16:creationId xmlns:a16="http://schemas.microsoft.com/office/drawing/2014/main" id="{0B175E42-94FE-EB4D-8FC6-F75C14C5F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681" y="2503189"/>
              <a:ext cx="16002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Czech Republic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638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40">
              <a:extLst>
                <a:ext uri="{FF2B5EF4-FFF2-40B4-BE49-F238E27FC236}">
                  <a16:creationId xmlns:a16="http://schemas.microsoft.com/office/drawing/2014/main" id="{6500D78F-CB02-3F48-8EC1-EEE485ABC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6933" y="2871354"/>
              <a:ext cx="1371600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Russian Federation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395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 Box 41">
              <a:extLst>
                <a:ext uri="{FF2B5EF4-FFF2-40B4-BE49-F238E27FC236}">
                  <a16:creationId xmlns:a16="http://schemas.microsoft.com/office/drawing/2014/main" id="{6A828C25-8DAD-0B4C-B616-3FB305686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5602" y="4137587"/>
              <a:ext cx="96788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Bulgaria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832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 Box 42">
              <a:extLst>
                <a:ext uri="{FF2B5EF4-FFF2-40B4-BE49-F238E27FC236}">
                  <a16:creationId xmlns:a16="http://schemas.microsoft.com/office/drawing/2014/main" id="{46593B5D-5BB6-8141-BD03-D54B5B86B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913075"/>
              <a:ext cx="1447800" cy="79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South Africa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456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 Box 43">
              <a:extLst>
                <a:ext uri="{FF2B5EF4-FFF2-40B4-BE49-F238E27FC236}">
                  <a16:creationId xmlns:a16="http://schemas.microsoft.com/office/drawing/2014/main" id="{71B98E19-A062-F64E-AB36-8F14F3181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7880" y="4112385"/>
              <a:ext cx="159645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Spain: </a:t>
              </a:r>
              <a:r>
                <a:rPr lang="en-US" altLang="en-US" sz="1300" kern="0" dirty="0">
                  <a:solidFill>
                    <a:srgbClr val="000000"/>
                  </a:solidFill>
                </a:rPr>
                <a:t>195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 Box 44">
              <a:extLst>
                <a:ext uri="{FF2B5EF4-FFF2-40B4-BE49-F238E27FC236}">
                  <a16:creationId xmlns:a16="http://schemas.microsoft.com/office/drawing/2014/main" id="{1E710CC7-CB42-D74D-8003-DFE19E3E0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5346" y="2055848"/>
              <a:ext cx="9144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Sweden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453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 Box 45">
              <a:extLst>
                <a:ext uri="{FF2B5EF4-FFF2-40B4-BE49-F238E27FC236}">
                  <a16:creationId xmlns:a16="http://schemas.microsoft.com/office/drawing/2014/main" id="{C3B08195-D766-BC45-80BD-0AA195606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1671" y="2685528"/>
              <a:ext cx="99997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UK: 366</a:t>
              </a:r>
            </a:p>
          </p:txBody>
        </p:sp>
        <p:sp>
          <p:nvSpPr>
            <p:cNvPr id="31" name="Text Box 46">
              <a:extLst>
                <a:ext uri="{FF2B5EF4-FFF2-40B4-BE49-F238E27FC236}">
                  <a16:creationId xmlns:a16="http://schemas.microsoft.com/office/drawing/2014/main" id="{3CB8D9E6-0DA2-7346-BDB3-B992CF087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6765" y="4868215"/>
              <a:ext cx="9144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Thailand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259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Box 48">
              <a:extLst>
                <a:ext uri="{FF2B5EF4-FFF2-40B4-BE49-F238E27FC236}">
                  <a16:creationId xmlns:a16="http://schemas.microsoft.com/office/drawing/2014/main" id="{915F80EC-3358-2F48-919E-5A4A171DE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994" y="4248620"/>
              <a:ext cx="9906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Taiwan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110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 Box 49">
              <a:extLst>
                <a:ext uri="{FF2B5EF4-FFF2-40B4-BE49-F238E27FC236}">
                  <a16:creationId xmlns:a16="http://schemas.microsoft.com/office/drawing/2014/main" id="{AA526E22-FDD1-D841-9A1B-56BA2E9BE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2546" y="3213505"/>
              <a:ext cx="116966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Ukraine: 356</a:t>
              </a:r>
            </a:p>
          </p:txBody>
        </p:sp>
        <p:sp>
          <p:nvSpPr>
            <p:cNvPr id="34" name="Text Box 37">
              <a:extLst>
                <a:ext uri="{FF2B5EF4-FFF2-40B4-BE49-F238E27FC236}">
                  <a16:creationId xmlns:a16="http://schemas.microsoft.com/office/drawing/2014/main" id="{A9CFD97B-B39D-1749-B571-39799B3FB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1565" y="5293309"/>
              <a:ext cx="12192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Vietnam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157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 Box 38">
              <a:extLst>
                <a:ext uri="{FF2B5EF4-FFF2-40B4-BE49-F238E27FC236}">
                  <a16:creationId xmlns:a16="http://schemas.microsoft.com/office/drawing/2014/main" id="{89AA110E-F1E6-B74A-9EEB-71E278FFF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7979" y="4563139"/>
              <a:ext cx="127849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Slovakia: 346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42F093B-A0AD-1E4E-8DBC-89A036BBAFA4}"/>
                </a:ext>
              </a:extLst>
            </p:cNvPr>
            <p:cNvCxnSpPr/>
            <p:nvPr/>
          </p:nvCxnSpPr>
          <p:spPr>
            <a:xfrm>
              <a:off x="1676400" y="4471915"/>
              <a:ext cx="4572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F006160-D299-F149-A45D-E75CE6135DEF}"/>
                </a:ext>
              </a:extLst>
            </p:cNvPr>
            <p:cNvCxnSpPr/>
            <p:nvPr/>
          </p:nvCxnSpPr>
          <p:spPr>
            <a:xfrm>
              <a:off x="2366914" y="5843515"/>
              <a:ext cx="54864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37D03C5-7B79-FB45-9E9A-DE191844A5E1}"/>
                </a:ext>
              </a:extLst>
            </p:cNvPr>
            <p:cNvCxnSpPr/>
            <p:nvPr/>
          </p:nvCxnSpPr>
          <p:spPr>
            <a:xfrm rot="5400000">
              <a:off x="4892040" y="5858755"/>
              <a:ext cx="27432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30A791B-1E0B-B04D-8B7B-7528101C02D7}"/>
                </a:ext>
              </a:extLst>
            </p:cNvPr>
            <p:cNvCxnSpPr/>
            <p:nvPr/>
          </p:nvCxnSpPr>
          <p:spPr>
            <a:xfrm flipV="1">
              <a:off x="3966242" y="3887029"/>
              <a:ext cx="739140" cy="49754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585D329-6F3F-A340-9468-7F9338A5E7A6}"/>
                </a:ext>
              </a:extLst>
            </p:cNvPr>
            <p:cNvCxnSpPr/>
            <p:nvPr/>
          </p:nvCxnSpPr>
          <p:spPr>
            <a:xfrm flipV="1">
              <a:off x="3657600" y="3960450"/>
              <a:ext cx="657902" cy="28286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06B08C-A06E-5E4F-8C06-146941AAA711}"/>
                </a:ext>
              </a:extLst>
            </p:cNvPr>
            <p:cNvCxnSpPr/>
            <p:nvPr/>
          </p:nvCxnSpPr>
          <p:spPr>
            <a:xfrm flipV="1">
              <a:off x="3770481" y="3730645"/>
              <a:ext cx="666815" cy="14860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9559241-E5A2-054A-AC2C-315831AF1AE9}"/>
                </a:ext>
              </a:extLst>
            </p:cNvPr>
            <p:cNvCxnSpPr/>
            <p:nvPr/>
          </p:nvCxnSpPr>
          <p:spPr>
            <a:xfrm>
              <a:off x="3736588" y="2917660"/>
              <a:ext cx="578452" cy="46614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ACED221-5A6C-6C4E-BBFC-D8E94466E532}"/>
                </a:ext>
              </a:extLst>
            </p:cNvPr>
            <p:cNvCxnSpPr/>
            <p:nvPr/>
          </p:nvCxnSpPr>
          <p:spPr>
            <a:xfrm flipH="1">
              <a:off x="5943600" y="4700515"/>
              <a:ext cx="210670" cy="806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152D102-25F8-824B-B10D-C4415631DF0E}"/>
                </a:ext>
              </a:extLst>
            </p:cNvPr>
            <p:cNvCxnSpPr/>
            <p:nvPr/>
          </p:nvCxnSpPr>
          <p:spPr>
            <a:xfrm>
              <a:off x="7126864" y="4376514"/>
              <a:ext cx="32004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194FC5B-2631-8749-ADF7-0B3F3B19B8CC}"/>
                </a:ext>
              </a:extLst>
            </p:cNvPr>
            <p:cNvCxnSpPr/>
            <p:nvPr/>
          </p:nvCxnSpPr>
          <p:spPr>
            <a:xfrm>
              <a:off x="7238327" y="4700515"/>
              <a:ext cx="381673" cy="12100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5E4737C-0BB3-D145-8731-6AE5AD9AFE87}"/>
                </a:ext>
              </a:extLst>
            </p:cNvPr>
            <p:cNvCxnSpPr/>
            <p:nvPr/>
          </p:nvCxnSpPr>
          <p:spPr>
            <a:xfrm>
              <a:off x="7604760" y="4014715"/>
              <a:ext cx="27432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 Box 46">
              <a:extLst>
                <a:ext uri="{FF2B5EF4-FFF2-40B4-BE49-F238E27FC236}">
                  <a16:creationId xmlns:a16="http://schemas.microsoft.com/office/drawing/2014/main" id="{541D7A4B-9DF4-2146-8CB8-214E60C9B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3565" y="5036040"/>
              <a:ext cx="914400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Hong Kong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kern="0" dirty="0">
                  <a:solidFill>
                    <a:srgbClr val="000000"/>
                  </a:solidFill>
                </a:rPr>
                <a:t>50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D59C18E-F6EF-2C42-A2BC-0E6EA4DB8647}"/>
                </a:ext>
              </a:extLst>
            </p:cNvPr>
            <p:cNvCxnSpPr/>
            <p:nvPr/>
          </p:nvCxnSpPr>
          <p:spPr>
            <a:xfrm flipV="1">
              <a:off x="6824998" y="4436057"/>
              <a:ext cx="154026" cy="64773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4338C69-C817-9643-9720-4BD2905F05B7}"/>
                </a:ext>
              </a:extLst>
            </p:cNvPr>
            <p:cNvCxnSpPr/>
            <p:nvPr/>
          </p:nvCxnSpPr>
          <p:spPr>
            <a:xfrm flipV="1">
              <a:off x="7345680" y="3637780"/>
              <a:ext cx="636270" cy="37693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33B156D-9B19-8944-97CB-FAECB820C9BB}"/>
                </a:ext>
              </a:extLst>
            </p:cNvPr>
            <p:cNvCxnSpPr>
              <a:stCxn id="47" idx="1"/>
            </p:cNvCxnSpPr>
            <p:nvPr/>
          </p:nvCxnSpPr>
          <p:spPr>
            <a:xfrm flipV="1">
              <a:off x="6333565" y="4708584"/>
              <a:ext cx="438795" cy="67370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3176B85-C22E-144D-B4E7-365AFCF9EE2D}"/>
                </a:ext>
              </a:extLst>
            </p:cNvPr>
            <p:cNvCxnSpPr/>
            <p:nvPr/>
          </p:nvCxnSpPr>
          <p:spPr>
            <a:xfrm flipV="1">
              <a:off x="6091419" y="4602395"/>
              <a:ext cx="551314" cy="46181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46B2FC2-B071-F540-B2EB-FAADC556F2A8}"/>
                </a:ext>
              </a:extLst>
            </p:cNvPr>
            <p:cNvCxnSpPr/>
            <p:nvPr/>
          </p:nvCxnSpPr>
          <p:spPr>
            <a:xfrm rot="5400000">
              <a:off x="7132320" y="5797795"/>
              <a:ext cx="36576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6D091F8-D079-C046-821F-ED8D4FBE0585}"/>
                </a:ext>
              </a:extLst>
            </p:cNvPr>
            <p:cNvCxnSpPr/>
            <p:nvPr/>
          </p:nvCxnSpPr>
          <p:spPr>
            <a:xfrm flipH="1">
              <a:off x="4851652" y="2476790"/>
              <a:ext cx="146730" cy="41252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 Box 39">
              <a:extLst>
                <a:ext uri="{FF2B5EF4-FFF2-40B4-BE49-F238E27FC236}">
                  <a16:creationId xmlns:a16="http://schemas.microsoft.com/office/drawing/2014/main" id="{C2071780-4738-5949-AE16-F253289BD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9355" y="3418580"/>
              <a:ext cx="160020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Belgium:</a:t>
              </a:r>
              <a:r>
                <a:rPr lang="en-US" altLang="en-US" sz="1300" kern="0" dirty="0">
                  <a:solidFill>
                    <a:srgbClr val="000000"/>
                  </a:solidFill>
                </a:rPr>
                <a:t>114</a:t>
              </a: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E1A975C-FD0A-7548-A988-6B12D07AFE31}"/>
                </a:ext>
              </a:extLst>
            </p:cNvPr>
            <p:cNvCxnSpPr/>
            <p:nvPr/>
          </p:nvCxnSpPr>
          <p:spPr>
            <a:xfrm>
              <a:off x="3756013" y="3586651"/>
              <a:ext cx="759859" cy="5112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89A9804-4A39-6F4D-BC62-1281D891E330}"/>
                </a:ext>
              </a:extLst>
            </p:cNvPr>
            <p:cNvCxnSpPr/>
            <p:nvPr/>
          </p:nvCxnSpPr>
          <p:spPr>
            <a:xfrm>
              <a:off x="4428368" y="2845983"/>
              <a:ext cx="358911" cy="8254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740ED59-E4E3-6F41-BF42-C89BBCEA401D}"/>
                </a:ext>
              </a:extLst>
            </p:cNvPr>
            <p:cNvCxnSpPr/>
            <p:nvPr/>
          </p:nvCxnSpPr>
          <p:spPr>
            <a:xfrm flipV="1">
              <a:off x="4784614" y="4211794"/>
              <a:ext cx="408416" cy="79042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E1BFDE-5594-4945-B336-50AB4017CC49}"/>
                </a:ext>
              </a:extLst>
            </p:cNvPr>
            <p:cNvCxnSpPr/>
            <p:nvPr/>
          </p:nvCxnSpPr>
          <p:spPr>
            <a:xfrm flipV="1">
              <a:off x="4135420" y="3705712"/>
              <a:ext cx="729886" cy="99480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8E7C437-2518-2040-B8A7-C80362F825A2}"/>
                </a:ext>
              </a:extLst>
            </p:cNvPr>
            <p:cNvCxnSpPr/>
            <p:nvPr/>
          </p:nvCxnSpPr>
          <p:spPr>
            <a:xfrm>
              <a:off x="3810000" y="3328823"/>
              <a:ext cx="744856" cy="24838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2320FB9-BC9B-0548-B7A5-5821EA58A456}"/>
                </a:ext>
              </a:extLst>
            </p:cNvPr>
            <p:cNvCxnSpPr/>
            <p:nvPr/>
          </p:nvCxnSpPr>
          <p:spPr>
            <a:xfrm>
              <a:off x="3657600" y="3127430"/>
              <a:ext cx="990600" cy="43008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3CE8B1C-C806-E445-84F2-6A87094B0160}"/>
                </a:ext>
              </a:extLst>
            </p:cNvPr>
            <p:cNvCxnSpPr/>
            <p:nvPr/>
          </p:nvCxnSpPr>
          <p:spPr>
            <a:xfrm flipH="1">
              <a:off x="5065882" y="3681855"/>
              <a:ext cx="482240" cy="9573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E0BFBEF-F928-A344-9115-085BF13C479C}"/>
                </a:ext>
              </a:extLst>
            </p:cNvPr>
            <p:cNvCxnSpPr/>
            <p:nvPr/>
          </p:nvCxnSpPr>
          <p:spPr>
            <a:xfrm flipH="1">
              <a:off x="5115093" y="3438033"/>
              <a:ext cx="191909" cy="20595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5F96DEF-5A08-F440-872D-07AC6A7F2119}"/>
                </a:ext>
              </a:extLst>
            </p:cNvPr>
            <p:cNvCxnSpPr/>
            <p:nvPr/>
          </p:nvCxnSpPr>
          <p:spPr>
            <a:xfrm flipH="1" flipV="1">
              <a:off x="5047571" y="3876015"/>
              <a:ext cx="328625" cy="33149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 Box 21">
              <a:extLst>
                <a:ext uri="{FF2B5EF4-FFF2-40B4-BE49-F238E27FC236}">
                  <a16:creationId xmlns:a16="http://schemas.microsoft.com/office/drawing/2014/main" id="{7E81778E-8C3D-654F-BC3B-0CDCAB8C8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7174" y="3856904"/>
              <a:ext cx="114300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Turkey: 53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5A726D6-C9A5-0F45-B70A-9079DD425630}"/>
                </a:ext>
              </a:extLst>
            </p:cNvPr>
            <p:cNvCxnSpPr/>
            <p:nvPr/>
          </p:nvCxnSpPr>
          <p:spPr>
            <a:xfrm>
              <a:off x="5380615" y="3995016"/>
              <a:ext cx="13716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6710B38-2BFC-A643-ABF2-4E4AF83C47DF}"/>
                </a:ext>
              </a:extLst>
            </p:cNvPr>
            <p:cNvCxnSpPr/>
            <p:nvPr/>
          </p:nvCxnSpPr>
          <p:spPr>
            <a:xfrm flipH="1">
              <a:off x="4944035" y="2999445"/>
              <a:ext cx="224574" cy="55807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 Box 38">
              <a:extLst>
                <a:ext uri="{FF2B5EF4-FFF2-40B4-BE49-F238E27FC236}">
                  <a16:creationId xmlns:a16="http://schemas.microsoft.com/office/drawing/2014/main" id="{B0389621-CBB5-6949-BA9C-08FA76F71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3837" y="4861973"/>
              <a:ext cx="127849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Hungary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713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C41E669-EC63-3145-A582-9C8465E5B49A}"/>
                </a:ext>
              </a:extLst>
            </p:cNvPr>
            <p:cNvCxnSpPr/>
            <p:nvPr/>
          </p:nvCxnSpPr>
          <p:spPr>
            <a:xfrm flipV="1">
              <a:off x="4359457" y="3764248"/>
              <a:ext cx="524160" cy="116946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90A1127-6675-1742-B42C-6B84A39E290D}"/>
              </a:ext>
            </a:extLst>
          </p:cNvPr>
          <p:cNvSpPr txBox="1"/>
          <p:nvPr/>
        </p:nvSpPr>
        <p:spPr>
          <a:xfrm>
            <a:off x="-23193" y="1220430"/>
            <a:ext cx="2040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17,160 patients randomized at 882 sites, 33 countries between </a:t>
            </a:r>
          </a:p>
          <a:p>
            <a:pPr algn="ctr"/>
            <a:r>
              <a:rPr lang="en-US" sz="1400" b="1" dirty="0"/>
              <a:t>5/2013-6/2015</a:t>
            </a:r>
          </a:p>
        </p:txBody>
      </p:sp>
    </p:spTree>
    <p:extLst>
      <p:ext uri="{BB962C8B-B14F-4D97-AF65-F5344CB8AC3E}">
        <p14:creationId xmlns:p14="http://schemas.microsoft.com/office/powerpoint/2010/main" val="82555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53"/>
    </mc:Choice>
    <mc:Fallback xmlns="">
      <p:transition spd="slow" advTm="1695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6410</TotalTime>
  <Words>1224</Words>
  <Application>Microsoft Office PowerPoint</Application>
  <PresentationFormat>On-screen Show (4:3)</PresentationFormat>
  <Paragraphs>378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MS PGothic</vt:lpstr>
      <vt:lpstr>MS PGothic</vt:lpstr>
      <vt:lpstr>Arial</vt:lpstr>
      <vt:lpstr>Arial Narrow</vt:lpstr>
      <vt:lpstr>Calibri</vt:lpstr>
      <vt:lpstr>Symbol</vt:lpstr>
      <vt:lpstr>Times New Roman</vt:lpstr>
      <vt:lpstr>Wingdings 3</vt:lpstr>
      <vt:lpstr>Office Theme</vt:lpstr>
      <vt:lpstr>DECLARE – TIMI 58</vt:lpstr>
      <vt:lpstr>Background</vt:lpstr>
      <vt:lpstr>Background</vt:lpstr>
      <vt:lpstr>Trial Design</vt:lpstr>
      <vt:lpstr>Enrollment Criteria</vt:lpstr>
      <vt:lpstr>Analytic Plan</vt:lpstr>
      <vt:lpstr>Trial Organization</vt:lpstr>
      <vt:lpstr>Steering Committee</vt:lpstr>
      <vt:lpstr>Global Enrollment</vt:lpstr>
      <vt:lpstr>Follow-up</vt:lpstr>
      <vt:lpstr>Baseline Characteristics</vt:lpstr>
      <vt:lpstr>Baseline Characteristics: Medication Use</vt:lpstr>
      <vt:lpstr>Cardiovascular Risk Factors</vt:lpstr>
      <vt:lpstr>Cardiovascular Risk Factors</vt:lpstr>
      <vt:lpstr>Primary Endpoints</vt:lpstr>
      <vt:lpstr>Secondary Endpoints</vt:lpstr>
      <vt:lpstr>Endpoints and Components</vt:lpstr>
      <vt:lpstr>Primary Efficacy Endpoints by presence of ASCVD vs MRF</vt:lpstr>
      <vt:lpstr>Effect on CVD/HHF  in Key Subgroups</vt:lpstr>
      <vt:lpstr>Key Safety Events</vt:lpstr>
      <vt:lpstr>Meta-Analysis of CVOTs: MACE by Presence of ASCVD</vt:lpstr>
      <vt:lpstr>Meta-Analysis of CVOTs: CVD/HHF by Presence of ASCVD</vt:lpstr>
      <vt:lpstr>Summary</vt:lpstr>
      <vt:lpstr>Conclusions</vt:lpstr>
      <vt:lpstr>Additional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Wiviott, Stephen D.,M.D.</dc:creator>
  <cp:lastModifiedBy>Sarah D. Williams</cp:lastModifiedBy>
  <cp:revision>152</cp:revision>
  <dcterms:created xsi:type="dcterms:W3CDTF">2018-10-26T16:54:11Z</dcterms:created>
  <dcterms:modified xsi:type="dcterms:W3CDTF">2018-11-09T22:18:38Z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284074667</vt:i4>
  </property>
  <property fmtid="{D5CDD505-2E9C-101B-9397-08002B2CF9AE}" pid="4" name="_EmailSubject">
    <vt:lpwstr>Updated LBCT Slides</vt:lpwstr>
  </property>
  <property fmtid="{D5CDD505-2E9C-101B-9397-08002B2CF9AE}" pid="5" name="_AuthorEmail">
    <vt:lpwstr>msabatine@bwh.harvard.edu</vt:lpwstr>
  </property>
  <property fmtid="{D5CDD505-2E9C-101B-9397-08002B2CF9AE}" pid="6" name="_AuthorEmailDisplayName">
    <vt:lpwstr>Sabatine, Marc S.,M.D.,M.P.H.</vt:lpwstr>
  </property>
</Properties>
</file>